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7" r:id="rId4"/>
    <p:sldId id="294" r:id="rId5"/>
    <p:sldId id="295" r:id="rId6"/>
    <p:sldId id="283" r:id="rId7"/>
    <p:sldId id="273" r:id="rId8"/>
    <p:sldId id="274" r:id="rId9"/>
    <p:sldId id="259" r:id="rId10"/>
    <p:sldId id="280" r:id="rId11"/>
    <p:sldId id="279" r:id="rId12"/>
    <p:sldId id="266" r:id="rId13"/>
    <p:sldId id="282" r:id="rId14"/>
    <p:sldId id="284" r:id="rId15"/>
    <p:sldId id="272" r:id="rId16"/>
    <p:sldId id="270" r:id="rId17"/>
    <p:sldId id="286" r:id="rId18"/>
    <p:sldId id="306" r:id="rId19"/>
    <p:sldId id="290" r:id="rId20"/>
    <p:sldId id="318" r:id="rId21"/>
    <p:sldId id="313" r:id="rId22"/>
    <p:sldId id="319" r:id="rId23"/>
    <p:sldId id="308" r:id="rId24"/>
    <p:sldId id="309" r:id="rId25"/>
    <p:sldId id="311" r:id="rId26"/>
    <p:sldId id="312" r:id="rId27"/>
    <p:sldId id="314" r:id="rId28"/>
    <p:sldId id="315" r:id="rId29"/>
    <p:sldId id="316" r:id="rId30"/>
    <p:sldId id="317" r:id="rId31"/>
    <p:sldId id="32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x Laughlin" initials="FL" lastIdx="1" clrIdx="0">
    <p:extLst>
      <p:ext uri="{19B8F6BF-5375-455C-9EA6-DF929625EA0E}">
        <p15:presenceInfo xmlns:p15="http://schemas.microsoft.com/office/powerpoint/2012/main" userId="37505e4af16577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3AFFA4-9CFA-483D-B637-2AB4F574B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C566FCC-F459-4FBC-AD75-DBC718BC5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8031B7-56AB-4744-BCB2-233CC2C57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2A0276-7A92-40D7-89E7-28A859F8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1AC8FB-A566-4E5C-9439-44EE971C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2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C614B3-0BB2-4D52-8545-CF5679784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1FAF4A-2C39-4D41-AC2C-714AF197E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59D433-1C09-42B3-8F9C-5291480E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960B3C-EDA7-4D5F-B787-9CD3B76E1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8AF3A2-500E-4466-8075-027BCA50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9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9F36C67-DA7F-4A07-96B2-24E3DA327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4B47C68-BB72-40CE-A068-BCCFD6674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88E39D-A695-44B7-A93B-D25E2A49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1BF86A-A4E9-435A-8DFB-1A163C13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55E199-360E-4DC4-81B3-967C024A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38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95999F-0538-4870-B91D-BA2CA34E3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B69FA9-445B-4B64-81FD-AAA6DA916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8BFB1A-0DF9-4CFD-AF37-9E2E748B4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D5AEAE-89B6-470E-B9BF-366957860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FE18EC-8423-4EDC-95E3-7CB85DDB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056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8D2E1-AE90-484A-8092-81C46D5B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7659A24-A91C-4D70-BD66-00B835016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99B4EF-B766-4D80-B3A9-E3075E120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2CE51C-5B5E-4A17-A9DF-F47B4C8D1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DA17D1-67B3-4BCB-950C-56F420C2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86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EDD54C-2A16-46F0-91A6-E8BD83ECD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6309E2-6037-4877-B868-8E6674E33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BA92838-FC65-4E3B-A007-1549457CC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DBBBDDC-735F-4BD0-8B12-AD7F70FEE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3EB903-0F92-4A3B-8867-007A946F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F3C6A7-7F30-4C95-9E01-BEE07539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4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2D9D0B-3653-4EF0-BC5F-0AFCAA4E4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DFE9D73-0280-476C-864B-A1D3B3020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E397E2-1EE3-459E-A22B-19C1D6727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CD17CE-C235-4389-972D-A0551FE858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8559591-32DD-44B0-8A68-2E64773925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B43AFB-CBA7-497F-96B4-46844CDD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4A8D984-319D-4424-BE54-89571502E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BA55A17-CAAE-4DA5-9FFF-980368C58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7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7593FC-1150-45E2-8E4A-DDC13205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4E24300-0532-4390-BF82-B5D77844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69201CF-9544-4CBF-9A56-E9D112DA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57C03B8-2490-47DF-A4CA-9FAE65D8F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FA33F32-2397-4057-8E33-4EB41B3E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21AC5B6-B4F7-4C64-9535-93924B783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152ACF7-3033-4122-B7FF-4D0A979F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66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2B5A3C-B45A-45D7-9AEC-2A3E4575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63FB44-8BF9-4CE8-A225-14D23EF86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68FA9F0-71FA-479A-8403-F91B4381D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8BC4E0-B1E4-4ACA-8FA8-F1766B551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0E3F76-10AF-490F-8345-A6DF90870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AEFAAC-F98E-4C3D-BC79-988D6219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2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6C5CD0-D39E-4F3E-8710-3DED97D1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D0C8962-A253-441D-A45B-7E932AF1D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F3FD55-D267-4623-9EDD-732BAC1C8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F889572-D557-407C-884E-5F1B9EFD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E5A40D-A86D-4192-9B98-8B49DEDB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B3BFC14-9725-4BAA-B0FE-390E20A3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4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F448E13-5A0A-46DA-A37A-9615EA88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2C09B2-A324-4003-B866-573277664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154ABA-11E9-4FAE-BE08-EC0DD7E80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6E024-F304-4D46-98C4-7E30B1268C8E}" type="datetimeFigureOut">
              <a:rPr lang="en-US" smtClean="0"/>
              <a:t>12/8/2019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E022E5-9D0F-4745-8C18-299AB5234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B9EB4A-EEE3-46A6-85A3-BA2765744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D83B1-A397-4930-B556-40D721AEF3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9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691B2F-426D-4ACA-B6BE-707CDF031C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/>
            </a:r>
            <a:br>
              <a:rPr lang="en-US" sz="5400" dirty="0">
                <a:latin typeface="Arial Black" panose="020B0A04020102020204" pitchFamily="34" charset="0"/>
              </a:rPr>
            </a:br>
            <a:r>
              <a:rPr lang="en-US" sz="5400" dirty="0">
                <a:latin typeface="Arial Black" panose="020B0A04020102020204" pitchFamily="34" charset="0"/>
              </a:rPr>
              <a:t>Creating Forest Bonsai</a:t>
            </a:r>
            <a:br>
              <a:rPr lang="en-US" sz="5400" dirty="0">
                <a:latin typeface="Arial Black" panose="020B0A04020102020204" pitchFamily="34" charset="0"/>
              </a:rPr>
            </a:b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E5142F-2C95-4D36-8EB0-FB0408EEA5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sz="4000" dirty="0"/>
          </a:p>
          <a:p>
            <a:r>
              <a:rPr lang="en-US" sz="4000" dirty="0">
                <a:latin typeface="Arial Black" panose="020B0A04020102020204" pitchFamily="34" charset="0"/>
              </a:rPr>
              <a:t>A Relatively Easy and Inexpensive Way to a Lifetime of Bonsai Enjoyment</a:t>
            </a:r>
          </a:p>
        </p:txBody>
      </p:sp>
    </p:spTree>
    <p:extLst>
      <p:ext uri="{BB962C8B-B14F-4D97-AF65-F5344CB8AC3E}">
        <p14:creationId xmlns:p14="http://schemas.microsoft.com/office/powerpoint/2010/main" val="2683671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82E8BC-6F4F-4226-9262-AC955DE4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John Y. Naka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3CA9546-D3E4-4EC9-B62E-68AE81C29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‘</a:t>
            </a:r>
            <a:r>
              <a:rPr lang="en-US" sz="2400" dirty="0" err="1">
                <a:latin typeface="Arial Black" panose="020B0A04020102020204" pitchFamily="34" charset="0"/>
              </a:rPr>
              <a:t>Goshin</a:t>
            </a:r>
            <a:r>
              <a:rPr lang="en-US" sz="2400" dirty="0">
                <a:latin typeface="Arial Black" panose="020B0A04020102020204" pitchFamily="34" charset="0"/>
              </a:rPr>
              <a:t>’ – Perhaps the most famous bonsai in the world</a:t>
            </a:r>
          </a:p>
        </p:txBody>
      </p:sp>
      <p:pic>
        <p:nvPicPr>
          <p:cNvPr id="5" name="Picture 2" descr="Image result for forest bonsai rules">
            <a:extLst>
              <a:ext uri="{FF2B5EF4-FFF2-40B4-BE49-F238E27FC236}">
                <a16:creationId xmlns="" xmlns:a16="http://schemas.microsoft.com/office/drawing/2014/main" id="{B3FEA303-E986-491D-B9CE-06DD86DC24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250371"/>
            <a:ext cx="5584370" cy="623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200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4A64C2-2C97-4181-8555-F543C79D1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Masahiko Kimura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7D3A4F-0AE6-497D-8354-FCACD70B8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One of the most creative forest plantings ever created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F06479B9-E520-4089-8B3A-38569AB3F0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4" b="14794"/>
          <a:stretch>
            <a:fillRect/>
          </a:stretch>
        </p:blipFill>
        <p:spPr>
          <a:xfrm>
            <a:off x="5183188" y="987425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3264427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09AAEF-836A-4A57-A16D-E112F913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Basic Rules for Forest Plantings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6D0E44-00F2-46E0-B82C-FE247DFCA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Use </a:t>
            </a:r>
            <a:r>
              <a:rPr lang="en-US" u="sng" dirty="0">
                <a:latin typeface="Arial Black" panose="020B0A04020102020204" pitchFamily="34" charset="0"/>
              </a:rPr>
              <a:t>uneven numbers </a:t>
            </a:r>
            <a:r>
              <a:rPr lang="en-US" dirty="0">
                <a:latin typeface="Arial Black" panose="020B0A04020102020204" pitchFamily="34" charset="0"/>
              </a:rPr>
              <a:t>of trees (unless more than 11).</a:t>
            </a:r>
          </a:p>
          <a:p>
            <a:r>
              <a:rPr lang="en-US" dirty="0">
                <a:latin typeface="Arial Black" panose="020B0A04020102020204" pitchFamily="34" charset="0"/>
              </a:rPr>
              <a:t>Generally use trees of </a:t>
            </a:r>
            <a:r>
              <a:rPr lang="en-US" u="sng" dirty="0">
                <a:latin typeface="Arial Black" panose="020B0A04020102020204" pitchFamily="34" charset="0"/>
              </a:rPr>
              <a:t>same species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Use trees with </a:t>
            </a:r>
            <a:r>
              <a:rPr lang="en-US" u="sng" dirty="0">
                <a:latin typeface="Arial Black" panose="020B0A04020102020204" pitchFamily="34" charset="0"/>
              </a:rPr>
              <a:t>varying trunk diameters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Determine </a:t>
            </a:r>
            <a:r>
              <a:rPr lang="en-US" u="sng" dirty="0">
                <a:latin typeface="Arial Black" panose="020B0A04020102020204" pitchFamily="34" charset="0"/>
              </a:rPr>
              <a:t>Number 1, 2 and 3 </a:t>
            </a:r>
            <a:r>
              <a:rPr lang="en-US" dirty="0">
                <a:latin typeface="Arial Black" panose="020B0A04020102020204" pitchFamily="34" charset="0"/>
              </a:rPr>
              <a:t>trees.  These will be planted first.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626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8A223D-EB75-40BE-B7E1-F1594AEC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Basic Rules for Forest Plantings</a:t>
            </a:r>
            <a:br>
              <a:rPr lang="en-US" b="1" dirty="0">
                <a:latin typeface="Arial Black" panose="020B0A04020102020204" pitchFamily="34" charset="0"/>
              </a:rPr>
            </a:br>
            <a:r>
              <a:rPr lang="en-US" sz="3600" b="1" dirty="0">
                <a:latin typeface="Arial Black" panose="020B0A04020102020204" pitchFamily="34" charset="0"/>
              </a:rPr>
              <a:t>(cont’d)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70DEBF-FCBF-48DF-B012-84C5C2EAA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>
                <a:latin typeface="Arial Black" panose="020B0A04020102020204" pitchFamily="34" charset="0"/>
              </a:rPr>
              <a:t>Lay out </a:t>
            </a:r>
            <a:r>
              <a:rPr lang="en-US" dirty="0">
                <a:latin typeface="Arial Black" panose="020B0A04020102020204" pitchFamily="34" charset="0"/>
              </a:rPr>
              <a:t>all trees on a table in order of size.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Prune to make sure each tree’s height is </a:t>
            </a:r>
            <a:r>
              <a:rPr lang="en-US" u="sng" dirty="0">
                <a:latin typeface="Arial Black" panose="020B0A04020102020204" pitchFamily="34" charset="0"/>
              </a:rPr>
              <a:t>proportionate</a:t>
            </a:r>
            <a:r>
              <a:rPr lang="en-US" dirty="0">
                <a:latin typeface="Arial Black" panose="020B0A04020102020204" pitchFamily="34" charset="0"/>
              </a:rPr>
              <a:t> to its trunk diameter.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For formal upright forest, wire any trees needing to be </a:t>
            </a:r>
            <a:r>
              <a:rPr lang="en-US" u="sng" dirty="0">
                <a:latin typeface="Arial Black" panose="020B0A04020102020204" pitchFamily="34" charset="0"/>
              </a:rPr>
              <a:t>straightened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When planting, try to avoid planting 3 trees in a </a:t>
            </a:r>
            <a:r>
              <a:rPr lang="en-US" u="sng" dirty="0">
                <a:latin typeface="Arial Black" panose="020B0A04020102020204" pitchFamily="34" charset="0"/>
              </a:rPr>
              <a:t>straight line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29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214474-3F1F-4420-9BE5-7A460B2D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971"/>
            <a:ext cx="10515600" cy="1592717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Kato’s Basic Forest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FF06789-A04A-46E8-9888-53FB30739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18" y="1333500"/>
            <a:ext cx="8665028" cy="5671457"/>
          </a:xfrm>
        </p:spPr>
      </p:pic>
    </p:spTree>
    <p:extLst>
      <p:ext uri="{BB962C8B-B14F-4D97-AF65-F5344CB8AC3E}">
        <p14:creationId xmlns:p14="http://schemas.microsoft.com/office/powerpoint/2010/main" val="3564052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70139F-E361-455A-9F7F-A23AAAE4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Ways to Secure the Trees to the Pot or Slab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5A7533-0CB2-4D78-89CC-ED09E6120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1.  Wire from drainage holes (or drill new holes as needed in a training pot)</a:t>
            </a:r>
          </a:p>
          <a:p>
            <a:pPr lvl="1"/>
            <a:endParaRPr lang="en-US" sz="3200" dirty="0">
              <a:latin typeface="Arial Black" panose="020B0A04020102020204" pitchFamily="34" charset="0"/>
            </a:endParaRPr>
          </a:p>
          <a:p>
            <a:pPr marL="457200" lvl="1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2.  Wire using chopstick frame</a:t>
            </a:r>
          </a:p>
          <a:p>
            <a:pPr lvl="1"/>
            <a:endParaRPr lang="en-US" sz="3200" dirty="0">
              <a:latin typeface="Arial Black" panose="020B0A04020102020204" pitchFamily="34" charset="0"/>
            </a:endParaRPr>
          </a:p>
          <a:p>
            <a:pPr marL="457200" lvl="1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3.  Wire using the plastic webbed bottom of a nursery tray</a:t>
            </a:r>
          </a:p>
          <a:p>
            <a:pPr lvl="1"/>
            <a:endParaRPr lang="en-US" sz="3200" dirty="0">
              <a:latin typeface="Arial Black" panose="020B0A04020102020204" pitchFamily="34" charset="0"/>
            </a:endParaRPr>
          </a:p>
          <a:p>
            <a:pPr marL="457200" lvl="1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4.  Use “U”-shaped wire “hair” pins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527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D1591-716C-44FE-A806-DF7122DA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282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Preparing to Plant using Chopsticks                        	</a:t>
            </a:r>
            <a:r>
              <a:rPr lang="en-US" sz="3100" dirty="0">
                <a:latin typeface="Arial Black" panose="020B0A04020102020204" pitchFamily="34" charset="0"/>
              </a:rPr>
              <a:t>From Peter Warren’s book titled “Bonsai”</a:t>
            </a:r>
            <a:endParaRPr lang="en-US" sz="31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79F45B0-0735-43FA-958A-466C4A1F1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435" y="1930419"/>
            <a:ext cx="10687951" cy="456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81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BA9FD0-2936-40DA-9012-DF5F863A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</a:t>
            </a:r>
            <a:r>
              <a:rPr lang="en-US" sz="4000" b="1" dirty="0">
                <a:latin typeface="Arial Black" panose="020B0A04020102020204" pitchFamily="34" charset="0"/>
              </a:rPr>
              <a:t>We Will Follow Kato’s Plan for a </a:t>
            </a:r>
            <a:br>
              <a:rPr lang="en-US" sz="4000" b="1" dirty="0">
                <a:latin typeface="Arial Black" panose="020B0A04020102020204" pitchFamily="34" charset="0"/>
              </a:rPr>
            </a:br>
            <a:r>
              <a:rPr lang="en-US" sz="4000" b="1" dirty="0">
                <a:latin typeface="Arial Black" panose="020B0A04020102020204" pitchFamily="34" charset="0"/>
              </a:rPr>
              <a:t>                Deciduous Forest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9B99516-9175-4F1E-AA78-5020C39D6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14" y="1825624"/>
            <a:ext cx="7543800" cy="5032375"/>
          </a:xfrm>
        </p:spPr>
      </p:pic>
    </p:spTree>
    <p:extLst>
      <p:ext uri="{BB962C8B-B14F-4D97-AF65-F5344CB8AC3E}">
        <p14:creationId xmlns:p14="http://schemas.microsoft.com/office/powerpoint/2010/main" val="1211834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E491E8-1698-4A1A-B48A-347A05A3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9526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 Black" panose="020B0A04020102020204" pitchFamily="34" charset="0"/>
                <a:cs typeface="Arial" panose="020B0604020202020204" pitchFamily="34" charset="0"/>
              </a:rPr>
              <a:t>The Planting Plan</a:t>
            </a:r>
            <a:br>
              <a:rPr lang="en-US" sz="31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 Black" panose="020B0A04020102020204" pitchFamily="34" charset="0"/>
                <a:cs typeface="Arial" panose="020B0604020202020204" pitchFamily="34" charset="0"/>
              </a:rPr>
              <a:t>           from</a:t>
            </a:r>
            <a:br>
              <a:rPr lang="en-US" sz="31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 Black" panose="020B0A04020102020204" pitchFamily="34" charset="0"/>
                <a:cs typeface="Arial" panose="020B0604020202020204" pitchFamily="34" charset="0"/>
              </a:rPr>
              <a:t>    </a:t>
            </a:r>
            <a:r>
              <a:rPr lang="en-US" sz="31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Saburo</a:t>
            </a:r>
            <a:r>
              <a:rPr lang="en-US" sz="3100" b="1" dirty="0">
                <a:latin typeface="Arial Black" panose="020B0A04020102020204" pitchFamily="34" charset="0"/>
                <a:cs typeface="Arial" panose="020B0604020202020204" pitchFamily="34" charset="0"/>
              </a:rPr>
              <a:t> Kato’s</a:t>
            </a:r>
            <a:br>
              <a:rPr lang="en-US" sz="31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 Black" panose="020B0A04020102020204" pitchFamily="34" charset="0"/>
                <a:cs typeface="Arial" panose="020B0604020202020204" pitchFamily="34" charset="0"/>
              </a:rPr>
              <a:t>           Book</a:t>
            </a:r>
            <a:endParaRPr lang="en-US" sz="3100" b="1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41BC141-5775-4ECF-B37B-37C1994E6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19424"/>
            <a:ext cx="3932237" cy="2849563"/>
          </a:xfrm>
        </p:spPr>
        <p:txBody>
          <a:bodyPr>
            <a:normAutofit/>
          </a:bodyPr>
          <a:lstStyle/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We will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follow this Plan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as closely as  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possible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FAE78E57-881C-4628-9CA2-09474D49F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9339" y="-1957392"/>
            <a:ext cx="6343649" cy="99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0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6ECCE2-A5C4-4E51-83B9-C417456F0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</a:t>
            </a:r>
            <a:r>
              <a:rPr lang="en-US" b="1" dirty="0"/>
              <a:t>Chopstick Frame for Tie-Down Wires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2F74952-F0F0-4646-856B-D03E85ED4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4480" y="2254935"/>
            <a:ext cx="4352925" cy="3494314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A2429A1-36CB-4143-A7B5-39A9520FC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7163" y="2254931"/>
            <a:ext cx="4352927" cy="3494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7621E83-4ABE-46F8-BFC6-614DA087E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8894" y="2363791"/>
            <a:ext cx="4211411" cy="341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7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D1D55C-7443-446B-9705-3AEFCA90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>
                <a:latin typeface="Arial Black" panose="020B0A04020102020204" pitchFamily="34" charset="0"/>
              </a:rPr>
              <a:t>Forest, Rock Planting &amp; </a:t>
            </a:r>
            <a:r>
              <a:rPr lang="en-US" sz="3200" i="1" dirty="0" err="1">
                <a:latin typeface="Arial Black" panose="020B0A04020102020204" pitchFamily="34" charset="0"/>
              </a:rPr>
              <a:t>Ezo</a:t>
            </a:r>
            <a:r>
              <a:rPr lang="en-US" sz="3200" i="1" dirty="0">
                <a:latin typeface="Arial Black" panose="020B0A04020102020204" pitchFamily="34" charset="0"/>
              </a:rPr>
              <a:t> Spruce Bonsai </a:t>
            </a:r>
            <a:br>
              <a:rPr lang="en-US" sz="3200" i="1" dirty="0">
                <a:latin typeface="Arial Black" panose="020B0A04020102020204" pitchFamily="34" charset="0"/>
              </a:rPr>
            </a:br>
            <a:r>
              <a:rPr lang="en-US" sz="3200" i="1" dirty="0">
                <a:latin typeface="Arial Black" panose="020B0A04020102020204" pitchFamily="34" charset="0"/>
              </a:rPr>
              <a:t>                     </a:t>
            </a:r>
            <a:r>
              <a:rPr lang="en-US" sz="3200" dirty="0">
                <a:latin typeface="Arial Black" panose="020B0A04020102020204" pitchFamily="34" charset="0"/>
              </a:rPr>
              <a:t>by Saburo Kato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D510C6-5D6D-41EF-A38F-190C84D9F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050" y="1825625"/>
            <a:ext cx="8905875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Image result for Saburo Katos forest bonsai">
            <a:extLst>
              <a:ext uri="{FF2B5EF4-FFF2-40B4-BE49-F238E27FC236}">
                <a16:creationId xmlns="" xmlns:a16="http://schemas.microsoft.com/office/drawing/2014/main" id="{F05EE988-4385-4313-B590-0D923562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690688"/>
            <a:ext cx="7677150" cy="50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107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198061-BC1A-40B8-B48A-2E1B62DA0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         Adding </a:t>
            </a:r>
            <a:br>
              <a:rPr lang="en-US" sz="4400" b="1" dirty="0"/>
            </a:br>
            <a:r>
              <a:rPr lang="en-US" sz="4400" b="1" dirty="0"/>
              <a:t>       Tie-Down</a:t>
            </a:r>
            <a:br>
              <a:rPr lang="en-US" sz="4400" b="1" dirty="0"/>
            </a:br>
            <a:r>
              <a:rPr lang="en-US" sz="4400" b="1" dirty="0"/>
              <a:t>          Wires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5ECB20B4-AD85-4C58-A451-88F926357F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148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C18F74-7B6D-4748-8C46-BEA10D091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    Aluminum Wire is</a:t>
            </a:r>
          </a:p>
          <a:p>
            <a:r>
              <a:rPr lang="en-US" sz="3200" dirty="0"/>
              <a:t>           added to </a:t>
            </a:r>
          </a:p>
          <a:p>
            <a:r>
              <a:rPr lang="en-US" sz="3200" dirty="0"/>
              <a:t>    Chopstick Frame </a:t>
            </a:r>
          </a:p>
          <a:p>
            <a:r>
              <a:rPr lang="en-US" sz="3200" dirty="0"/>
              <a:t>              near </a:t>
            </a:r>
          </a:p>
          <a:p>
            <a:r>
              <a:rPr lang="en-US" sz="3200" dirty="0"/>
              <a:t>   proposed location </a:t>
            </a:r>
          </a:p>
          <a:p>
            <a:r>
              <a:rPr lang="en-US" sz="3200" dirty="0"/>
              <a:t>        of each Tree</a:t>
            </a:r>
          </a:p>
        </p:txBody>
      </p:sp>
    </p:spTree>
    <p:extLst>
      <p:ext uri="{BB962C8B-B14F-4D97-AF65-F5344CB8AC3E}">
        <p14:creationId xmlns:p14="http://schemas.microsoft.com/office/powerpoint/2010/main" val="2750997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00A82E-B84D-47B4-8D53-5FA99D13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2028825"/>
          </a:xfrm>
        </p:spPr>
        <p:txBody>
          <a:bodyPr>
            <a:noAutofit/>
          </a:bodyPr>
          <a:lstStyle/>
          <a:p>
            <a:r>
              <a:rPr lang="en-US" sz="4000" b="1" dirty="0"/>
              <a:t>      Adding base  </a:t>
            </a:r>
            <a:br>
              <a:rPr lang="en-US" sz="4000" b="1" dirty="0"/>
            </a:br>
            <a:r>
              <a:rPr lang="en-US" sz="4000" b="1" dirty="0"/>
              <a:t>          layer of</a:t>
            </a:r>
            <a:br>
              <a:rPr lang="en-US" sz="4000" b="1" dirty="0"/>
            </a:br>
            <a:r>
              <a:rPr lang="en-US" sz="4000" b="1" dirty="0"/>
              <a:t>         Soil Mix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3EA9B563-EBA1-42F6-A09F-72A572FD14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9" b="1176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AA5F15-0BEB-4816-B29C-5301C905D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86023"/>
            <a:ext cx="3932237" cy="4171951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sz="2800" dirty="0"/>
              <a:t> </a:t>
            </a:r>
          </a:p>
          <a:p>
            <a:r>
              <a:rPr lang="en-US" sz="3200" dirty="0"/>
              <a:t>         </a:t>
            </a:r>
            <a:r>
              <a:rPr lang="en-US" sz="4100" dirty="0"/>
              <a:t>Soil Mix is 1/3  </a:t>
            </a:r>
          </a:p>
          <a:p>
            <a:r>
              <a:rPr lang="en-US" sz="4100" dirty="0"/>
              <a:t>          </a:t>
            </a:r>
            <a:r>
              <a:rPr lang="en-US" sz="4100" dirty="0" err="1"/>
              <a:t>Akadama</a:t>
            </a:r>
            <a:r>
              <a:rPr lang="en-US" sz="4100" dirty="0"/>
              <a:t>, </a:t>
            </a:r>
          </a:p>
          <a:p>
            <a:r>
              <a:rPr lang="en-US" sz="4100" dirty="0"/>
              <a:t>       Lava Rock and</a:t>
            </a:r>
          </a:p>
          <a:p>
            <a:r>
              <a:rPr lang="en-US" sz="4100" dirty="0"/>
              <a:t>             Pumice.  </a:t>
            </a:r>
          </a:p>
          <a:p>
            <a:endParaRPr lang="en-US" sz="4100" dirty="0"/>
          </a:p>
          <a:p>
            <a:r>
              <a:rPr lang="en-US" sz="4600" dirty="0"/>
              <a:t>        </a:t>
            </a:r>
            <a:r>
              <a:rPr lang="en-US" sz="4100" dirty="0"/>
              <a:t>Base Layer is </a:t>
            </a:r>
          </a:p>
          <a:p>
            <a:r>
              <a:rPr lang="en-US" sz="4100" dirty="0"/>
              <a:t>      larger particles.</a:t>
            </a:r>
          </a:p>
        </p:txBody>
      </p:sp>
    </p:spTree>
    <p:extLst>
      <p:ext uri="{BB962C8B-B14F-4D97-AF65-F5344CB8AC3E}">
        <p14:creationId xmlns:p14="http://schemas.microsoft.com/office/powerpoint/2010/main" val="3269126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0844F8-5D1E-4AEA-8040-E42755B2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990725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         </a:t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       </a:t>
            </a:r>
            <a:r>
              <a:rPr lang="en-US" sz="4400" b="1" dirty="0"/>
              <a:t>Stewartia   </a:t>
            </a:r>
            <a:br>
              <a:rPr lang="en-US" sz="4400" b="1" dirty="0"/>
            </a:br>
            <a:r>
              <a:rPr lang="en-US" sz="4400" b="1" dirty="0"/>
              <a:t>    </a:t>
            </a:r>
            <a:r>
              <a:rPr lang="en-US" sz="4400" b="1" dirty="0" err="1"/>
              <a:t>Monadelpha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                        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1104807-A62B-424D-ABE2-9B3DEF73E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343402"/>
          </a:xfrm>
        </p:spPr>
        <p:txBody>
          <a:bodyPr>
            <a:normAutofit fontScale="92500"/>
          </a:bodyPr>
          <a:lstStyle/>
          <a:p>
            <a:endParaRPr lang="en-US" sz="3200" dirty="0"/>
          </a:p>
          <a:p>
            <a:r>
              <a:rPr lang="en-US" sz="3200" dirty="0"/>
              <a:t>  These are the trees to</a:t>
            </a:r>
          </a:p>
          <a:p>
            <a:r>
              <a:rPr lang="en-US" sz="3200" dirty="0"/>
              <a:t>   be used to make this</a:t>
            </a:r>
          </a:p>
          <a:p>
            <a:r>
              <a:rPr lang="en-US" sz="3200" dirty="0"/>
              <a:t>     new forest bonsai</a:t>
            </a:r>
          </a:p>
          <a:p>
            <a:endParaRPr lang="en-US" sz="3200" dirty="0"/>
          </a:p>
          <a:p>
            <a:r>
              <a:rPr lang="en-US" sz="3200" dirty="0"/>
              <a:t>    Grown from Seed</a:t>
            </a:r>
          </a:p>
          <a:p>
            <a:r>
              <a:rPr lang="en-US" sz="3200" dirty="0"/>
              <a:t>       by Sage Smith</a:t>
            </a:r>
          </a:p>
          <a:p>
            <a:r>
              <a:rPr lang="en-US" sz="3200" dirty="0"/>
              <a:t> 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459CF700-DF84-4D97-A2D8-4892FFBB940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3" name="Content Placeholder 4">
            <a:extLst>
              <a:ext uri="{FF2B5EF4-FFF2-40B4-BE49-F238E27FC236}">
                <a16:creationId xmlns="" xmlns:a16="http://schemas.microsoft.com/office/drawing/2014/main" id="{A6BE9C63-1B4F-4D36-BFFB-3A3209D4C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987425"/>
            <a:ext cx="61722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19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4089DD-D8A5-4DAA-876C-05BB0D21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      Reducing</a:t>
            </a:r>
            <a:br>
              <a:rPr lang="en-US" sz="4400" b="1" dirty="0"/>
            </a:br>
            <a:r>
              <a:rPr lang="en-US" sz="4400" b="1" dirty="0"/>
              <a:t>      Root Pad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F9AFFCA-7D51-4148-B71B-5237E013A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     Cutting off  the </a:t>
            </a:r>
          </a:p>
          <a:p>
            <a:r>
              <a:rPr lang="en-US" sz="3200" dirty="0"/>
              <a:t>  bottom half of the </a:t>
            </a:r>
          </a:p>
          <a:p>
            <a:r>
              <a:rPr lang="en-US" sz="3200" dirty="0"/>
              <a:t> root pad to make it</a:t>
            </a:r>
          </a:p>
          <a:p>
            <a:r>
              <a:rPr lang="en-US" sz="3200" dirty="0"/>
              <a:t>  easier to separate </a:t>
            </a:r>
          </a:p>
          <a:p>
            <a:r>
              <a:rPr lang="en-US" sz="3200" dirty="0"/>
              <a:t>             trees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="" xmlns:a16="http://schemas.microsoft.com/office/drawing/2014/main" id="{91DBA288-9093-4C48-B3C1-4416F78F90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r="1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5027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0C39C2-4B3F-43E0-989C-9F959E86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2076451"/>
          </a:xfrm>
        </p:spPr>
        <p:txBody>
          <a:bodyPr>
            <a:normAutofit/>
          </a:bodyPr>
          <a:lstStyle/>
          <a:p>
            <a:r>
              <a:rPr lang="en-US" sz="4000" b="1" dirty="0"/>
              <a:t>     </a:t>
            </a:r>
            <a:r>
              <a:rPr lang="en-US" sz="4900" b="1" dirty="0"/>
              <a:t>Separating </a:t>
            </a:r>
            <a:br>
              <a:rPr lang="en-US" sz="4900" b="1" dirty="0"/>
            </a:br>
            <a:r>
              <a:rPr lang="en-US" sz="4900" b="1" dirty="0"/>
              <a:t>         Trees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17BA77-47E4-494C-B340-EF2691BCD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66974"/>
            <a:ext cx="3932237" cy="3402013"/>
          </a:xfrm>
        </p:spPr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200" dirty="0"/>
              <a:t>        The trees are</a:t>
            </a:r>
          </a:p>
          <a:p>
            <a:r>
              <a:rPr lang="en-US" sz="3200" dirty="0"/>
              <a:t>  separated and roots </a:t>
            </a:r>
          </a:p>
          <a:p>
            <a:r>
              <a:rPr lang="en-US" sz="3200" dirty="0"/>
              <a:t>         are pruned.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="" xmlns:a16="http://schemas.microsoft.com/office/drawing/2014/main" id="{B7E8E09A-13C0-47A9-A036-5AC8D0175F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9" b="14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3279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AEA231-C3C7-4C11-AB2B-5F37E5BA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>
            <a:normAutofit/>
          </a:bodyPr>
          <a:lstStyle/>
          <a:p>
            <a:r>
              <a:rPr lang="en-US" dirty="0"/>
              <a:t>       </a:t>
            </a:r>
            <a:r>
              <a:rPr lang="en-US" sz="4900" b="1" dirty="0"/>
              <a:t>Organizing   </a:t>
            </a:r>
            <a:br>
              <a:rPr lang="en-US" sz="4900" b="1" dirty="0"/>
            </a:br>
            <a:r>
              <a:rPr lang="en-US" sz="4900" b="1" dirty="0"/>
              <a:t>         Trees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DC5DBCB7-88D2-455A-B5D5-0F8D84674E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 b="249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80440D-C408-43BF-A44E-9EE42B01E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en-US" sz="3200" dirty="0"/>
          </a:p>
          <a:p>
            <a:r>
              <a:rPr lang="en-US" sz="11200" dirty="0"/>
              <a:t>    Each tree is laid out</a:t>
            </a:r>
          </a:p>
          <a:p>
            <a:r>
              <a:rPr lang="en-US" sz="11200" dirty="0"/>
              <a:t>              on a table </a:t>
            </a:r>
          </a:p>
          <a:p>
            <a:r>
              <a:rPr lang="en-US" sz="11200" dirty="0"/>
              <a:t>             in order of</a:t>
            </a:r>
          </a:p>
          <a:p>
            <a:r>
              <a:rPr lang="en-US" sz="11200" dirty="0"/>
              <a:t>      largest to smallest</a:t>
            </a:r>
          </a:p>
          <a:p>
            <a:endParaRPr lang="en-US" sz="5800" dirty="0"/>
          </a:p>
          <a:p>
            <a:r>
              <a:rPr lang="en-US" sz="11200" dirty="0"/>
              <a:t>   Spray roots with water</a:t>
            </a:r>
          </a:p>
          <a:p>
            <a:r>
              <a:rPr lang="en-US" sz="11200" dirty="0"/>
              <a:t>     frequently until they  </a:t>
            </a:r>
          </a:p>
          <a:p>
            <a:r>
              <a:rPr lang="en-US" sz="11200" dirty="0"/>
              <a:t>          are planted</a:t>
            </a:r>
          </a:p>
          <a:p>
            <a:endParaRPr lang="en-US" dirty="0"/>
          </a:p>
          <a:p>
            <a:r>
              <a:rPr lang="en-US" sz="32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252634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5F7751-9769-406F-9501-085C14FF7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>
            <a:normAutofit/>
          </a:bodyPr>
          <a:lstStyle/>
          <a:p>
            <a:r>
              <a:rPr lang="en-US" sz="4000" b="1" dirty="0"/>
              <a:t>    </a:t>
            </a:r>
            <a:r>
              <a:rPr lang="en-US" sz="4400" b="1" dirty="0"/>
              <a:t>Initial</a:t>
            </a:r>
            <a:r>
              <a:rPr lang="en-US" sz="4000" b="1" dirty="0"/>
              <a:t> </a:t>
            </a:r>
            <a:r>
              <a:rPr lang="en-US" sz="4400" b="1" dirty="0"/>
              <a:t>Planting </a:t>
            </a:r>
            <a:br>
              <a:rPr lang="en-US" sz="4400" b="1" dirty="0"/>
            </a:br>
            <a:r>
              <a:rPr lang="en-US" sz="4400" b="1" dirty="0"/>
              <a:t>         of Trees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01CAA30-58BF-44A1-9C50-DF1F76267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2800" dirty="0"/>
              <a:t>           </a:t>
            </a:r>
          </a:p>
          <a:p>
            <a:r>
              <a:rPr lang="en-US" sz="11200" dirty="0"/>
              <a:t>            Starting with </a:t>
            </a:r>
          </a:p>
          <a:p>
            <a:r>
              <a:rPr lang="en-US" sz="11200" dirty="0"/>
              <a:t>          Number 1 Tree</a:t>
            </a:r>
          </a:p>
          <a:p>
            <a:r>
              <a:rPr lang="en-US" sz="11200" dirty="0"/>
              <a:t>   (largest), and securing </a:t>
            </a:r>
          </a:p>
          <a:p>
            <a:r>
              <a:rPr lang="en-US" sz="11200" dirty="0"/>
              <a:t>    it with tie-down wire.</a:t>
            </a:r>
          </a:p>
          <a:p>
            <a:endParaRPr lang="en-US" sz="11200" dirty="0"/>
          </a:p>
          <a:p>
            <a:r>
              <a:rPr lang="en-US" sz="11200" dirty="0"/>
              <a:t>    Next, plant and secure</a:t>
            </a:r>
          </a:p>
          <a:p>
            <a:r>
              <a:rPr lang="en-US" sz="11200" dirty="0"/>
              <a:t>        Number 2 and </a:t>
            </a:r>
          </a:p>
          <a:p>
            <a:r>
              <a:rPr lang="en-US" sz="11200" dirty="0"/>
              <a:t>       Number 3 Trees.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         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="" xmlns:a16="http://schemas.microsoft.com/office/drawing/2014/main" id="{75896B27-1708-45B6-8CD6-1EB540AE4C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" b="16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770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D63285-09A0-43BB-9C5A-D34AE435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857375"/>
          </a:xfrm>
        </p:spPr>
        <p:txBody>
          <a:bodyPr/>
          <a:lstStyle/>
          <a:p>
            <a:r>
              <a:rPr lang="en-US" dirty="0"/>
              <a:t>   </a:t>
            </a:r>
            <a:r>
              <a:rPr lang="en-US" sz="4400" b="1" dirty="0"/>
              <a:t>Adding Rest of </a:t>
            </a:r>
            <a:br>
              <a:rPr lang="en-US" sz="4400" b="1" dirty="0"/>
            </a:br>
            <a:r>
              <a:rPr lang="en-US" sz="4400" b="1" dirty="0"/>
              <a:t>        the Trees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2B389729-93F3-49E9-916D-E3BDBDED1E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b="1174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7900CA4-EEC5-421D-A9DF-445E57775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200" dirty="0"/>
              <a:t>   Trees are tied down</a:t>
            </a:r>
          </a:p>
          <a:p>
            <a:r>
              <a:rPr lang="en-US" sz="3200" dirty="0"/>
              <a:t>        with wire and</a:t>
            </a:r>
          </a:p>
          <a:p>
            <a:r>
              <a:rPr lang="en-US" sz="3200" dirty="0"/>
              <a:t>      more soil mix is  </a:t>
            </a:r>
          </a:p>
          <a:p>
            <a:r>
              <a:rPr lang="en-US" sz="3200" dirty="0"/>
              <a:t>             added.</a:t>
            </a:r>
          </a:p>
          <a:p>
            <a:r>
              <a:rPr lang="en-US" sz="3200" dirty="0"/>
              <a:t>     Extra hands are  </a:t>
            </a:r>
          </a:p>
          <a:p>
            <a:r>
              <a:rPr lang="en-US" sz="3200" dirty="0"/>
              <a:t>             helpful.</a:t>
            </a:r>
          </a:p>
        </p:txBody>
      </p:sp>
    </p:spTree>
    <p:extLst>
      <p:ext uri="{BB962C8B-B14F-4D97-AF65-F5344CB8AC3E}">
        <p14:creationId xmlns:p14="http://schemas.microsoft.com/office/powerpoint/2010/main" val="4157292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B21D50-F2D9-4C2F-8966-8DE61237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  Settling Soil Mix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C0B804-A079-4195-823A-888D36A46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     Using chopsticks </a:t>
            </a:r>
          </a:p>
          <a:p>
            <a:r>
              <a:rPr lang="en-US" sz="3200" dirty="0"/>
              <a:t>     to settle soil mix</a:t>
            </a:r>
          </a:p>
          <a:p>
            <a:r>
              <a:rPr lang="en-US" sz="3200" dirty="0"/>
              <a:t>         around roots </a:t>
            </a:r>
          </a:p>
          <a:p>
            <a:r>
              <a:rPr lang="en-US" sz="3200" dirty="0"/>
              <a:t>                and </a:t>
            </a:r>
          </a:p>
          <a:p>
            <a:r>
              <a:rPr lang="en-US" sz="3200" dirty="0"/>
              <a:t>     avoid air pockets.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="" xmlns:a16="http://schemas.microsoft.com/office/drawing/2014/main" id="{EB89592A-A16F-46F4-B1BD-8FE6435E08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2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629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55FFFE-8F71-42A7-AA13-8687690E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</a:t>
            </a:r>
            <a:r>
              <a:rPr lang="en-US" sz="4400" b="1" dirty="0"/>
              <a:t>Finishing </a:t>
            </a:r>
            <a:br>
              <a:rPr lang="en-US" sz="4400" b="1" dirty="0"/>
            </a:br>
            <a:r>
              <a:rPr lang="en-US" sz="4400" b="1" dirty="0"/>
              <a:t>         Touch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7769D413-A8B0-401E-9F1E-B5625F90FB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A0B9C1-36D0-4F5E-B37B-92399B4E7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3200" dirty="0"/>
              <a:t>     Adding screened</a:t>
            </a:r>
          </a:p>
          <a:p>
            <a:r>
              <a:rPr lang="en-US" sz="3200" dirty="0"/>
              <a:t>     sphagnum moss </a:t>
            </a:r>
          </a:p>
          <a:p>
            <a:r>
              <a:rPr lang="en-US" sz="3200" dirty="0"/>
              <a:t>     to prevent roots </a:t>
            </a:r>
          </a:p>
          <a:p>
            <a:r>
              <a:rPr lang="en-US" sz="3200" dirty="0"/>
              <a:t>      from drying out.</a:t>
            </a:r>
          </a:p>
        </p:txBody>
      </p:sp>
    </p:spTree>
    <p:extLst>
      <p:ext uri="{BB962C8B-B14F-4D97-AF65-F5344CB8AC3E}">
        <p14:creationId xmlns:p14="http://schemas.microsoft.com/office/powerpoint/2010/main" val="235206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79706B-B796-48DD-9D77-0D76B621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666666"/>
                </a:solidFill>
                <a:latin typeface="Arial Black" panose="020B0A04020102020204" pitchFamily="34" charset="0"/>
              </a:rPr>
              <a:t>            The Remotest Hill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68F061-E1E2-4D2D-BBD3-BA260C4CC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666666"/>
                </a:solidFill>
                <a:latin typeface="Arial Black" panose="020B0A04020102020204" pitchFamily="34" charset="0"/>
              </a:rPr>
              <a:t>The forest planting shown on the cover of </a:t>
            </a:r>
            <a:r>
              <a:rPr lang="en-US" b="1" dirty="0" err="1">
                <a:solidFill>
                  <a:srgbClr val="666666"/>
                </a:solidFill>
                <a:latin typeface="Arial Black" panose="020B0A04020102020204" pitchFamily="34" charset="0"/>
              </a:rPr>
              <a:t>Saburo</a:t>
            </a:r>
            <a:r>
              <a:rPr lang="en-US" b="1" dirty="0">
                <a:solidFill>
                  <a:srgbClr val="666666"/>
                </a:solidFill>
                <a:latin typeface="Arial Black" panose="020B0A04020102020204" pitchFamily="34" charset="0"/>
              </a:rPr>
              <a:t> Kato’s book is one of his most well-known masterpieces called ”The Remotest Hill.”</a:t>
            </a:r>
          </a:p>
          <a:p>
            <a:endParaRPr lang="en-US" b="1" dirty="0">
              <a:solidFill>
                <a:srgbClr val="666666"/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rgbClr val="666666"/>
                </a:solidFill>
                <a:latin typeface="Arial Black" panose="020B0A04020102020204" pitchFamily="34" charset="0"/>
              </a:rPr>
              <a:t>All trees are </a:t>
            </a:r>
            <a:r>
              <a:rPr lang="en-US" b="1" dirty="0" err="1">
                <a:solidFill>
                  <a:srgbClr val="666666"/>
                </a:solidFill>
                <a:latin typeface="Arial Black" panose="020B0A04020102020204" pitchFamily="34" charset="0"/>
              </a:rPr>
              <a:t>Ezo</a:t>
            </a:r>
            <a:r>
              <a:rPr lang="en-US" b="1" dirty="0">
                <a:solidFill>
                  <a:srgbClr val="666666"/>
                </a:solidFill>
                <a:latin typeface="Arial Black" panose="020B0A04020102020204" pitchFamily="34" charset="0"/>
              </a:rPr>
              <a:t> Spruce (</a:t>
            </a:r>
            <a:r>
              <a:rPr lang="en-US" b="1" i="1" dirty="0" err="1">
                <a:solidFill>
                  <a:srgbClr val="666666"/>
                </a:solidFill>
                <a:latin typeface="Arial Black" panose="020B0A04020102020204" pitchFamily="34" charset="0"/>
              </a:rPr>
              <a:t>Piciea</a:t>
            </a:r>
            <a:r>
              <a:rPr lang="en-US" b="1" i="1" dirty="0">
                <a:solidFill>
                  <a:srgbClr val="666666"/>
                </a:solidFill>
                <a:latin typeface="Arial Black" panose="020B0A04020102020204" pitchFamily="34" charset="0"/>
              </a:rPr>
              <a:t> </a:t>
            </a:r>
            <a:r>
              <a:rPr lang="en-US" b="1" i="1" dirty="0" err="1">
                <a:solidFill>
                  <a:srgbClr val="666666"/>
                </a:solidFill>
                <a:latin typeface="Arial Black" panose="020B0A04020102020204" pitchFamily="34" charset="0"/>
              </a:rPr>
              <a:t>glehnii</a:t>
            </a:r>
            <a:r>
              <a:rPr lang="en-US" b="1" dirty="0">
                <a:solidFill>
                  <a:srgbClr val="666666"/>
                </a:solidFill>
                <a:latin typeface="Arial Black" panose="020B0A04020102020204" pitchFamily="34" charset="0"/>
              </a:rPr>
              <a:t>) collected by Mr. Kato in the 1930s from Kunashir Island, which is no longer a part of Japan. The main trunk is about 250 years old!  </a:t>
            </a:r>
          </a:p>
          <a:p>
            <a:endParaRPr lang="en-US" b="1" dirty="0">
              <a:solidFill>
                <a:srgbClr val="666666"/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rgbClr val="666666"/>
                </a:solidFill>
                <a:latin typeface="Arial Black" panose="020B0A04020102020204" pitchFamily="34" charset="0"/>
              </a:rPr>
              <a:t>Mr. Kato worked on this forest for three years. </a:t>
            </a:r>
            <a:endParaRPr lang="en-US" b="1" dirty="0">
              <a:latin typeface="Arial Black" panose="020B0A040201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31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AD87AE-FB7E-4189-A72E-4E8938D34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r>
              <a:rPr lang="en-US" sz="4000" b="1" dirty="0"/>
              <a:t>Ready for First   </a:t>
            </a:r>
            <a:br>
              <a:rPr lang="en-US" sz="4000" b="1" dirty="0"/>
            </a:br>
            <a:r>
              <a:rPr lang="en-US" sz="4000" b="1" dirty="0"/>
              <a:t>        Watering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184E63F5-E1AB-4CE8-9EA8-CD83F67503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r="340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25731FA-6820-4E1B-9174-58E011B28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600" dirty="0"/>
              <a:t>    Watering will be</a:t>
            </a:r>
          </a:p>
          <a:p>
            <a:r>
              <a:rPr lang="en-US" sz="3600" dirty="0"/>
              <a:t>     gentle to avoid</a:t>
            </a:r>
          </a:p>
          <a:p>
            <a:r>
              <a:rPr lang="en-US" sz="3600" dirty="0"/>
              <a:t>         disturbing  </a:t>
            </a:r>
          </a:p>
          <a:p>
            <a:r>
              <a:rPr lang="en-US" sz="3600" dirty="0"/>
              <a:t>             moss</a:t>
            </a:r>
          </a:p>
          <a:p>
            <a:r>
              <a:rPr lang="en-US" sz="3600" dirty="0"/>
              <a:t>       and soil mix.</a:t>
            </a:r>
          </a:p>
        </p:txBody>
      </p:sp>
    </p:spTree>
    <p:extLst>
      <p:ext uri="{BB962C8B-B14F-4D97-AF65-F5344CB8AC3E}">
        <p14:creationId xmlns:p14="http://schemas.microsoft.com/office/powerpoint/2010/main" val="3607954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0861AC-84D7-4668-8382-4F16D9A5ED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End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67522CD-5BB1-4695-9AE9-FD8B3F554A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4800" dirty="0"/>
          </a:p>
          <a:p>
            <a:r>
              <a:rPr lang="en-US" sz="4800" dirty="0"/>
              <a:t>Waiting for Spring </a:t>
            </a:r>
          </a:p>
        </p:txBody>
      </p:sp>
    </p:spTree>
    <p:extLst>
      <p:ext uri="{BB962C8B-B14F-4D97-AF65-F5344CB8AC3E}">
        <p14:creationId xmlns:p14="http://schemas.microsoft.com/office/powerpoint/2010/main" val="2608428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7AD39C-8AF0-497F-975F-03B284FCC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Saburo</a:t>
            </a:r>
            <a:r>
              <a:rPr lang="en-US" b="1" dirty="0"/>
              <a:t> Kato with Forest Bonsai at </a:t>
            </a:r>
            <a:r>
              <a:rPr lang="en-US" b="1" dirty="0" err="1"/>
              <a:t>Mansei-en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2425318-6003-4CCF-9D4C-E2C90D415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1781175"/>
            <a:ext cx="7391400" cy="4876799"/>
          </a:xfrm>
        </p:spPr>
      </p:pic>
    </p:spTree>
    <p:extLst>
      <p:ext uri="{BB962C8B-B14F-4D97-AF65-F5344CB8AC3E}">
        <p14:creationId xmlns:p14="http://schemas.microsoft.com/office/powerpoint/2010/main" val="1280722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A2A999-764C-43A1-B7B2-52D6567B4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A 2001 Photo of </a:t>
            </a:r>
            <a:r>
              <a:rPr lang="en-US" b="1" dirty="0" err="1"/>
              <a:t>Saburo</a:t>
            </a:r>
            <a:r>
              <a:rPr lang="en-US" b="1" dirty="0"/>
              <a:t> Kato at </a:t>
            </a:r>
            <a:r>
              <a:rPr lang="en-US" b="1" dirty="0" err="1"/>
              <a:t>Mansei-en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3633F54-AF65-4471-B66C-0167F0042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845358"/>
            <a:ext cx="7800975" cy="50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4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9F75F6-6782-4CE3-98B5-4C3E47E3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    The Deeper Gift of Bonsai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5E7EF7-0A4B-4AAD-A5B9-EAF435A7C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The Japanese term “bonsai no </a:t>
            </a:r>
            <a:r>
              <a:rPr lang="en-US" dirty="0" err="1">
                <a:latin typeface="Arial Black" panose="020B0A04020102020204" pitchFamily="34" charset="0"/>
              </a:rPr>
              <a:t>kokoro</a:t>
            </a:r>
            <a:r>
              <a:rPr lang="en-US" dirty="0">
                <a:latin typeface="Arial Black" panose="020B0A04020102020204" pitchFamily="34" charset="0"/>
              </a:rPr>
              <a:t>” means the spirit of bonsai.  </a:t>
            </a:r>
            <a:r>
              <a:rPr lang="en-US" b="1" dirty="0" err="1">
                <a:latin typeface="Arial Black" panose="020B0A04020102020204" pitchFamily="34" charset="0"/>
              </a:rPr>
              <a:t>Saburo</a:t>
            </a:r>
            <a:r>
              <a:rPr lang="en-US" b="1" dirty="0">
                <a:latin typeface="Arial Black" panose="020B0A04020102020204" pitchFamily="34" charset="0"/>
              </a:rPr>
              <a:t> Kato, </a:t>
            </a:r>
            <a:r>
              <a:rPr lang="en-US" dirty="0">
                <a:latin typeface="Arial Black" panose="020B0A04020102020204" pitchFamily="34" charset="0"/>
              </a:rPr>
              <a:t>who died at age 93 in 2008,</a:t>
            </a:r>
            <a:r>
              <a:rPr lang="en-US" b="1" dirty="0">
                <a:latin typeface="Arial Black" panose="020B0A04020102020204" pitchFamily="34" charset="0"/>
              </a:rPr>
              <a:t> was t</a:t>
            </a:r>
            <a:r>
              <a:rPr lang="en-US" dirty="0">
                <a:latin typeface="Arial Black" panose="020B0A04020102020204" pitchFamily="34" charset="0"/>
              </a:rPr>
              <a:t>he Japanese bonsai master who probably explained this best:  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 Black" panose="020B0A04020102020204" pitchFamily="34" charset="0"/>
              </a:rPr>
              <a:t>“By nurturing a bonsai, we learn the essence and</a:t>
            </a:r>
          </a:p>
          <a:p>
            <a:pPr marL="457200" lvl="1" indent="0">
              <a:buNone/>
            </a:pPr>
            <a:r>
              <a:rPr lang="en-US" dirty="0">
                <a:latin typeface="Arial Black" panose="020B0A04020102020204" pitchFamily="34" charset="0"/>
              </a:rPr>
              <a:t>dignity of life. In return for our care, the bonsai</a:t>
            </a:r>
          </a:p>
          <a:p>
            <a:pPr marL="457200" lvl="1" indent="0">
              <a:buNone/>
            </a:pPr>
            <a:r>
              <a:rPr lang="en-US" dirty="0">
                <a:latin typeface="Arial Black" panose="020B0A04020102020204" pitchFamily="34" charset="0"/>
              </a:rPr>
              <a:t>portrays the ultimate beauty of nature, and our love</a:t>
            </a:r>
          </a:p>
          <a:p>
            <a:pPr marL="457200" lvl="1" indent="0">
              <a:buNone/>
            </a:pPr>
            <a:r>
              <a:rPr lang="en-US" dirty="0">
                <a:latin typeface="Arial Black" panose="020B0A04020102020204" pitchFamily="34" charset="0"/>
              </a:rPr>
              <a:t>of the bonsai expands to encompass nature in all its</a:t>
            </a:r>
          </a:p>
          <a:p>
            <a:pPr marL="457200" lvl="1" indent="0">
              <a:buNone/>
            </a:pPr>
            <a:r>
              <a:rPr lang="en-US" dirty="0">
                <a:latin typeface="Arial Black" panose="020B0A04020102020204" pitchFamily="34" charset="0"/>
              </a:rPr>
              <a:t> many forms.”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91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23B970-ADDC-4692-9751-CD845152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What is Needed for a Forest Bonsai?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2EA90E-1985-4914-B72B-FB962CE42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“The materials for forest bonsai plantings do not need to be aged trees; instead, with enough effort, you can create something of beauty using seedlings, grafts, or layered materials.” 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</a:rPr>
              <a:t>“Even lonely looking trees with just a trunk and a deficiency of branches can, properly arranged, be made into wonderful works of admiration.”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atin typeface="Arial Black" panose="020B0A04020102020204" pitchFamily="34" charset="0"/>
              </a:rPr>
              <a:t>Saburo</a:t>
            </a:r>
            <a:r>
              <a:rPr lang="en-US" b="1" dirty="0">
                <a:latin typeface="Arial Black" panose="020B0A04020102020204" pitchFamily="34" charset="0"/>
              </a:rPr>
              <a:t> Kato, </a:t>
            </a:r>
            <a:r>
              <a:rPr lang="en-US" b="1" i="1" dirty="0">
                <a:latin typeface="Arial Black" panose="020B0A04020102020204" pitchFamily="34" charset="0"/>
              </a:rPr>
              <a:t>Forest, Rock Planting &amp; </a:t>
            </a:r>
            <a:r>
              <a:rPr lang="en-US" b="1" i="1" dirty="0" err="1">
                <a:latin typeface="Arial Black" panose="020B0A04020102020204" pitchFamily="34" charset="0"/>
              </a:rPr>
              <a:t>Ezo</a:t>
            </a:r>
            <a:r>
              <a:rPr lang="en-US" b="1" i="1" dirty="0">
                <a:latin typeface="Arial Black" panose="020B0A04020102020204" pitchFamily="34" charset="0"/>
              </a:rPr>
              <a:t> Spruce Bonsai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7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F95207-24E0-495E-8A64-DE8F000DE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700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Peace and Happiness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7FBB90-BE31-46F4-806A-0F2B395F8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“The greatest enjoyment of bonsai is to be able to create something by yourself and to nurture it with love and affection.” 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</a:rPr>
              <a:t>“A single [forest bonsai], made by yourself, can be sufficient to sooth the soul through the enjoyment of the morning and afternoon views , and your love of bonsai will deepen even more.” 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</a:rPr>
              <a:t>“This is the beginning of peace and happiness.”</a:t>
            </a:r>
          </a:p>
          <a:p>
            <a:pPr marL="0" indent="0">
              <a:buNone/>
            </a:pPr>
            <a:endParaRPr lang="en-US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atin typeface="Arial Black" panose="020B0A04020102020204" pitchFamily="34" charset="0"/>
              </a:rPr>
              <a:t>Saburo</a:t>
            </a:r>
            <a:r>
              <a:rPr lang="en-US" b="1" dirty="0">
                <a:latin typeface="Arial Black" panose="020B0A04020102020204" pitchFamily="34" charset="0"/>
              </a:rPr>
              <a:t> Kato, </a:t>
            </a:r>
            <a:r>
              <a:rPr lang="en-US" b="1" i="1" dirty="0">
                <a:latin typeface="Arial Black" panose="020B0A04020102020204" pitchFamily="34" charset="0"/>
              </a:rPr>
              <a:t>Forest, Rock Planting &amp; </a:t>
            </a:r>
            <a:r>
              <a:rPr lang="en-US" b="1" i="1" dirty="0" err="1">
                <a:latin typeface="Arial Black" panose="020B0A04020102020204" pitchFamily="34" charset="0"/>
              </a:rPr>
              <a:t>Ezo</a:t>
            </a:r>
            <a:r>
              <a:rPr lang="en-US" b="1" i="1" dirty="0">
                <a:latin typeface="Arial Black" panose="020B0A04020102020204" pitchFamily="34" charset="0"/>
              </a:rPr>
              <a:t> Spruce Bonsai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3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7847AA-B632-489A-B8DD-A4E94E43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Saburo</a:t>
            </a:r>
            <a:r>
              <a:rPr lang="en-US" dirty="0">
                <a:latin typeface="Arial Black" panose="020B0A04020102020204" pitchFamily="34" charset="0"/>
              </a:rPr>
              <a:t> Kato’s Forest at the 2017 World Bonsai Convention in Japan</a:t>
            </a:r>
          </a:p>
        </p:txBody>
      </p:sp>
      <p:pic>
        <p:nvPicPr>
          <p:cNvPr id="2050" name="Picture 2" descr="Image result for Saburo Katos forest bonsai">
            <a:extLst>
              <a:ext uri="{FF2B5EF4-FFF2-40B4-BE49-F238E27FC236}">
                <a16:creationId xmlns="" xmlns:a16="http://schemas.microsoft.com/office/drawing/2014/main" id="{91BDAD23-FDFB-48EF-AFF0-8F405DD3EE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59" y="1690688"/>
            <a:ext cx="6508376" cy="511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399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31075</TotalTime>
  <Words>828</Words>
  <Application>Microsoft Office PowerPoint</Application>
  <PresentationFormat>Widescreen</PresentationFormat>
  <Paragraphs>177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Office Theme</vt:lpstr>
      <vt:lpstr>               Creating Forest Bonsai </vt:lpstr>
      <vt:lpstr>Forest, Rock Planting &amp; Ezo Spruce Bonsai                       by Saburo Kato</vt:lpstr>
      <vt:lpstr>            The Remotest Hill</vt:lpstr>
      <vt:lpstr>Saburo Kato with Forest Bonsai at Mansei-en</vt:lpstr>
      <vt:lpstr>  A 2001 Photo of Saburo Kato at Mansei-en</vt:lpstr>
      <vt:lpstr>    The Deeper Gift of Bonsai</vt:lpstr>
      <vt:lpstr>What is Needed for a Forest Bonsai?</vt:lpstr>
      <vt:lpstr>Peace and Happiness</vt:lpstr>
      <vt:lpstr> Saburo Kato’s Forest at the 2017 World Bonsai Convention in Japan</vt:lpstr>
      <vt:lpstr>John Y. Naka</vt:lpstr>
      <vt:lpstr>Masahiko Kimura</vt:lpstr>
      <vt:lpstr>Basic Rules for Forest Plantings</vt:lpstr>
      <vt:lpstr>Basic Rules for Forest Plantings (cont’d)</vt:lpstr>
      <vt:lpstr>Kato’s Basic Forest Plan</vt:lpstr>
      <vt:lpstr>Ways to Secure the Trees to the Pot or Slab</vt:lpstr>
      <vt:lpstr>Preparing to Plant using Chopsticks                         From Peter Warren’s book titled “Bonsai”</vt:lpstr>
      <vt:lpstr>       We Will Follow Kato’s Plan for a                  Deciduous Forest</vt:lpstr>
      <vt:lpstr>                 The Planting Plan            from     Saburo Kato’s            Book</vt:lpstr>
      <vt:lpstr>        Chopstick Frame for Tie-Down Wires</vt:lpstr>
      <vt:lpstr>         Adding         Tie-Down           Wires</vt:lpstr>
      <vt:lpstr>      Adding base             layer of          Soil Mix</vt:lpstr>
      <vt:lpstr>                     Stewartia        Monadelpha                          </vt:lpstr>
      <vt:lpstr>      Reducing       Root Pad</vt:lpstr>
      <vt:lpstr>     Separating           Trees</vt:lpstr>
      <vt:lpstr>       Organizing             Trees</vt:lpstr>
      <vt:lpstr>    Initial Planting           of Trees </vt:lpstr>
      <vt:lpstr>   Adding Rest of          the Trees</vt:lpstr>
      <vt:lpstr>  Settling Soil Mix </vt:lpstr>
      <vt:lpstr>        Finishing           Touch</vt:lpstr>
      <vt:lpstr>    Ready for First            Watering</vt:lpstr>
      <vt:lpstr>The End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Bonsai</dc:title>
  <dc:creator>Felix Laughlin</dc:creator>
  <cp:lastModifiedBy>Jane Lovett</cp:lastModifiedBy>
  <cp:revision>106</cp:revision>
  <dcterms:created xsi:type="dcterms:W3CDTF">2019-10-13T15:01:01Z</dcterms:created>
  <dcterms:modified xsi:type="dcterms:W3CDTF">2019-12-08T16:36:13Z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