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4" r:id="rId3"/>
    <p:sldId id="267" r:id="rId4"/>
    <p:sldId id="307" r:id="rId5"/>
    <p:sldId id="308" r:id="rId6"/>
    <p:sldId id="320" r:id="rId7"/>
    <p:sldId id="337" r:id="rId8"/>
    <p:sldId id="319" r:id="rId9"/>
    <p:sldId id="314" r:id="rId10"/>
    <p:sldId id="323" r:id="rId11"/>
    <p:sldId id="268" r:id="rId12"/>
    <p:sldId id="270" r:id="rId13"/>
    <p:sldId id="321" r:id="rId14"/>
    <p:sldId id="273" r:id="rId15"/>
    <p:sldId id="271" r:id="rId16"/>
    <p:sldId id="272" r:id="rId17"/>
    <p:sldId id="269" r:id="rId18"/>
    <p:sldId id="275" r:id="rId19"/>
    <p:sldId id="296" r:id="rId20"/>
    <p:sldId id="322" r:id="rId21"/>
    <p:sldId id="282" r:id="rId22"/>
    <p:sldId id="328" r:id="rId23"/>
    <p:sldId id="263" r:id="rId24"/>
    <p:sldId id="259" r:id="rId25"/>
    <p:sldId id="311" r:id="rId26"/>
    <p:sldId id="313" r:id="rId27"/>
    <p:sldId id="306" r:id="rId28"/>
    <p:sldId id="325" r:id="rId29"/>
    <p:sldId id="305" r:id="rId30"/>
    <p:sldId id="335" r:id="rId31"/>
    <p:sldId id="301" r:id="rId32"/>
    <p:sldId id="333" r:id="rId33"/>
    <p:sldId id="302" r:id="rId34"/>
    <p:sldId id="317" r:id="rId35"/>
    <p:sldId id="338" r:id="rId36"/>
    <p:sldId id="304" r:id="rId37"/>
    <p:sldId id="287" r:id="rId38"/>
    <p:sldId id="286" r:id="rId39"/>
    <p:sldId id="292" r:id="rId40"/>
    <p:sldId id="327" r:id="rId41"/>
    <p:sldId id="264" r:id="rId42"/>
    <p:sldId id="265" r:id="rId43"/>
    <p:sldId id="299" r:id="rId44"/>
    <p:sldId id="318" r:id="rId45"/>
    <p:sldId id="278" r:id="rId46"/>
    <p:sldId id="312" r:id="rId47"/>
    <p:sldId id="341" r:id="rId48"/>
    <p:sldId id="300" r:id="rId49"/>
    <p:sldId id="340" r:id="rId50"/>
    <p:sldId id="279" r:id="rId51"/>
    <p:sldId id="331" r:id="rId52"/>
    <p:sldId id="330" r:id="rId53"/>
    <p:sldId id="281" r:id="rId54"/>
    <p:sldId id="326" r:id="rId55"/>
    <p:sldId id="276" r:id="rId56"/>
    <p:sldId id="293" r:id="rId57"/>
    <p:sldId id="294" r:id="rId58"/>
    <p:sldId id="315" r:id="rId59"/>
    <p:sldId id="295" r:id="rId60"/>
    <p:sldId id="316" r:id="rId61"/>
    <p:sldId id="277" r:id="rId62"/>
    <p:sldId id="309" r:id="rId63"/>
    <p:sldId id="310" r:id="rId64"/>
    <p:sldId id="334" r:id="rId65"/>
    <p:sldId id="339" r:id="rId66"/>
    <p:sldId id="290" r:id="rId67"/>
    <p:sldId id="291" r:id="rId68"/>
    <p:sldId id="28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73" d="100"/>
          <a:sy n="73" d="100"/>
        </p:scale>
        <p:origin x="3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48F9-A277-452D-87B5-546D4542CD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CDB02B-9AAE-4C80-88FC-101833B89D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E2F31-3498-4153-99E6-BE73608D8B5C}"/>
              </a:ext>
            </a:extLst>
          </p:cNvPr>
          <p:cNvSpPr>
            <a:spLocks noGrp="1"/>
          </p:cNvSpPr>
          <p:nvPr>
            <p:ph type="dt" sz="half" idx="10"/>
          </p:nvPr>
        </p:nvSpPr>
        <p:spPr/>
        <p:txBody>
          <a:bodyPr/>
          <a:lstStyle/>
          <a:p>
            <a:fld id="{977F3813-F645-4955-93AF-8666238640B6}" type="datetimeFigureOut">
              <a:rPr lang="en-US" smtClean="0"/>
              <a:t>11/23/2022</a:t>
            </a:fld>
            <a:endParaRPr lang="en-US" dirty="0"/>
          </a:p>
        </p:txBody>
      </p:sp>
      <p:sp>
        <p:nvSpPr>
          <p:cNvPr id="5" name="Footer Placeholder 4">
            <a:extLst>
              <a:ext uri="{FF2B5EF4-FFF2-40B4-BE49-F238E27FC236}">
                <a16:creationId xmlns:a16="http://schemas.microsoft.com/office/drawing/2014/main" id="{940E1002-721C-4C1E-BC95-DE8F9D4030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4724BC-8441-48E3-A400-7B1A94CA9F70}"/>
              </a:ext>
            </a:extLst>
          </p:cNvPr>
          <p:cNvSpPr>
            <a:spLocks noGrp="1"/>
          </p:cNvSpPr>
          <p:nvPr>
            <p:ph type="sldNum" sz="quarter" idx="12"/>
          </p:nvPr>
        </p:nvSpPr>
        <p:spPr/>
        <p:txBody>
          <a:bodyPr/>
          <a:lstStyle/>
          <a:p>
            <a:fld id="{E8650724-7539-47CC-A482-57FD42D8A03F}" type="slidenum">
              <a:rPr lang="en-US" smtClean="0"/>
              <a:t>‹#›</a:t>
            </a:fld>
            <a:endParaRPr lang="en-US" dirty="0"/>
          </a:p>
        </p:txBody>
      </p:sp>
    </p:spTree>
    <p:extLst>
      <p:ext uri="{BB962C8B-B14F-4D97-AF65-F5344CB8AC3E}">
        <p14:creationId xmlns:p14="http://schemas.microsoft.com/office/powerpoint/2010/main" val="197734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C16FF-F9DC-44E6-BE5B-33A802B993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814B93-0B7C-408E-AA86-C999A58FE1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5427C-561A-4FCA-BCC8-7D156F2027D0}"/>
              </a:ext>
            </a:extLst>
          </p:cNvPr>
          <p:cNvSpPr>
            <a:spLocks noGrp="1"/>
          </p:cNvSpPr>
          <p:nvPr>
            <p:ph type="dt" sz="half" idx="10"/>
          </p:nvPr>
        </p:nvSpPr>
        <p:spPr/>
        <p:txBody>
          <a:bodyPr/>
          <a:lstStyle/>
          <a:p>
            <a:fld id="{977F3813-F645-4955-93AF-8666238640B6}" type="datetimeFigureOut">
              <a:rPr lang="en-US" smtClean="0"/>
              <a:t>11/23/2022</a:t>
            </a:fld>
            <a:endParaRPr lang="en-US" dirty="0"/>
          </a:p>
        </p:txBody>
      </p:sp>
      <p:sp>
        <p:nvSpPr>
          <p:cNvPr id="5" name="Footer Placeholder 4">
            <a:extLst>
              <a:ext uri="{FF2B5EF4-FFF2-40B4-BE49-F238E27FC236}">
                <a16:creationId xmlns:a16="http://schemas.microsoft.com/office/drawing/2014/main" id="{48CA8353-5EAC-4DF9-8B79-5BDBC41CE1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07D020-E1AA-48E5-BAD9-459862E2B208}"/>
              </a:ext>
            </a:extLst>
          </p:cNvPr>
          <p:cNvSpPr>
            <a:spLocks noGrp="1"/>
          </p:cNvSpPr>
          <p:nvPr>
            <p:ph type="sldNum" sz="quarter" idx="12"/>
          </p:nvPr>
        </p:nvSpPr>
        <p:spPr/>
        <p:txBody>
          <a:bodyPr/>
          <a:lstStyle/>
          <a:p>
            <a:fld id="{E8650724-7539-47CC-A482-57FD42D8A03F}" type="slidenum">
              <a:rPr lang="en-US" smtClean="0"/>
              <a:t>‹#›</a:t>
            </a:fld>
            <a:endParaRPr lang="en-US" dirty="0"/>
          </a:p>
        </p:txBody>
      </p:sp>
    </p:spTree>
    <p:extLst>
      <p:ext uri="{BB962C8B-B14F-4D97-AF65-F5344CB8AC3E}">
        <p14:creationId xmlns:p14="http://schemas.microsoft.com/office/powerpoint/2010/main" val="315114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9F16F-7845-4AEA-897A-75EC9102C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E803D2-3033-4E1A-9D43-0BC2DB86E7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D6E7B-D0FF-4755-9471-3E22118152E3}"/>
              </a:ext>
            </a:extLst>
          </p:cNvPr>
          <p:cNvSpPr>
            <a:spLocks noGrp="1"/>
          </p:cNvSpPr>
          <p:nvPr>
            <p:ph type="dt" sz="half" idx="10"/>
          </p:nvPr>
        </p:nvSpPr>
        <p:spPr/>
        <p:txBody>
          <a:bodyPr/>
          <a:lstStyle/>
          <a:p>
            <a:fld id="{977F3813-F645-4955-93AF-8666238640B6}" type="datetimeFigureOut">
              <a:rPr lang="en-US" smtClean="0"/>
              <a:t>11/23/2022</a:t>
            </a:fld>
            <a:endParaRPr lang="en-US" dirty="0"/>
          </a:p>
        </p:txBody>
      </p:sp>
      <p:sp>
        <p:nvSpPr>
          <p:cNvPr id="5" name="Footer Placeholder 4">
            <a:extLst>
              <a:ext uri="{FF2B5EF4-FFF2-40B4-BE49-F238E27FC236}">
                <a16:creationId xmlns:a16="http://schemas.microsoft.com/office/drawing/2014/main" id="{3A02AA78-2CC9-41C0-A648-73E56DFA1F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672A60-9AB8-4FD7-85B6-98AE68CAA532}"/>
              </a:ext>
            </a:extLst>
          </p:cNvPr>
          <p:cNvSpPr>
            <a:spLocks noGrp="1"/>
          </p:cNvSpPr>
          <p:nvPr>
            <p:ph type="sldNum" sz="quarter" idx="12"/>
          </p:nvPr>
        </p:nvSpPr>
        <p:spPr/>
        <p:txBody>
          <a:bodyPr/>
          <a:lstStyle/>
          <a:p>
            <a:fld id="{E8650724-7539-47CC-A482-57FD42D8A03F}" type="slidenum">
              <a:rPr lang="en-US" smtClean="0"/>
              <a:t>‹#›</a:t>
            </a:fld>
            <a:endParaRPr lang="en-US" dirty="0"/>
          </a:p>
        </p:txBody>
      </p:sp>
    </p:spTree>
    <p:extLst>
      <p:ext uri="{BB962C8B-B14F-4D97-AF65-F5344CB8AC3E}">
        <p14:creationId xmlns:p14="http://schemas.microsoft.com/office/powerpoint/2010/main" val="82033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BA00-8CB2-464D-B1DE-78ACF4C98B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3228F8-A3C5-4EFC-915E-D5E035FA3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29086-9014-4371-A34D-C257D729FCD1}"/>
              </a:ext>
            </a:extLst>
          </p:cNvPr>
          <p:cNvSpPr>
            <a:spLocks noGrp="1"/>
          </p:cNvSpPr>
          <p:nvPr>
            <p:ph type="dt" sz="half" idx="10"/>
          </p:nvPr>
        </p:nvSpPr>
        <p:spPr/>
        <p:txBody>
          <a:bodyPr/>
          <a:lstStyle/>
          <a:p>
            <a:fld id="{977F3813-F645-4955-93AF-8666238640B6}" type="datetimeFigureOut">
              <a:rPr lang="en-US" smtClean="0"/>
              <a:t>11/23/2022</a:t>
            </a:fld>
            <a:endParaRPr lang="en-US" dirty="0"/>
          </a:p>
        </p:txBody>
      </p:sp>
      <p:sp>
        <p:nvSpPr>
          <p:cNvPr id="5" name="Footer Placeholder 4">
            <a:extLst>
              <a:ext uri="{FF2B5EF4-FFF2-40B4-BE49-F238E27FC236}">
                <a16:creationId xmlns:a16="http://schemas.microsoft.com/office/drawing/2014/main" id="{022B8F72-F74D-4E34-BD45-E05815370B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B096E7-F638-4EE0-9B0D-436C6BEBDC09}"/>
              </a:ext>
            </a:extLst>
          </p:cNvPr>
          <p:cNvSpPr>
            <a:spLocks noGrp="1"/>
          </p:cNvSpPr>
          <p:nvPr>
            <p:ph type="sldNum" sz="quarter" idx="12"/>
          </p:nvPr>
        </p:nvSpPr>
        <p:spPr/>
        <p:txBody>
          <a:bodyPr/>
          <a:lstStyle/>
          <a:p>
            <a:fld id="{E8650724-7539-47CC-A482-57FD42D8A03F}" type="slidenum">
              <a:rPr lang="en-US" smtClean="0"/>
              <a:t>‹#›</a:t>
            </a:fld>
            <a:endParaRPr lang="en-US" dirty="0"/>
          </a:p>
        </p:txBody>
      </p:sp>
    </p:spTree>
    <p:extLst>
      <p:ext uri="{BB962C8B-B14F-4D97-AF65-F5344CB8AC3E}">
        <p14:creationId xmlns:p14="http://schemas.microsoft.com/office/powerpoint/2010/main" val="26678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BE1C-EE81-4C18-8EC6-61B3420548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DADA3C-B0CE-4DEB-BE72-584A0CB2C1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8CFA03-6D8C-4E32-BC1A-9514A5B04CD3}"/>
              </a:ext>
            </a:extLst>
          </p:cNvPr>
          <p:cNvSpPr>
            <a:spLocks noGrp="1"/>
          </p:cNvSpPr>
          <p:nvPr>
            <p:ph type="dt" sz="half" idx="10"/>
          </p:nvPr>
        </p:nvSpPr>
        <p:spPr/>
        <p:txBody>
          <a:bodyPr/>
          <a:lstStyle/>
          <a:p>
            <a:fld id="{977F3813-F645-4955-93AF-8666238640B6}" type="datetimeFigureOut">
              <a:rPr lang="en-US" smtClean="0"/>
              <a:t>11/23/2022</a:t>
            </a:fld>
            <a:endParaRPr lang="en-US" dirty="0"/>
          </a:p>
        </p:txBody>
      </p:sp>
      <p:sp>
        <p:nvSpPr>
          <p:cNvPr id="5" name="Footer Placeholder 4">
            <a:extLst>
              <a:ext uri="{FF2B5EF4-FFF2-40B4-BE49-F238E27FC236}">
                <a16:creationId xmlns:a16="http://schemas.microsoft.com/office/drawing/2014/main" id="{5308480C-6968-4F73-962A-D8354B0895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E1D73B-F7A2-41DD-94CA-1B153868CADC}"/>
              </a:ext>
            </a:extLst>
          </p:cNvPr>
          <p:cNvSpPr>
            <a:spLocks noGrp="1"/>
          </p:cNvSpPr>
          <p:nvPr>
            <p:ph type="sldNum" sz="quarter" idx="12"/>
          </p:nvPr>
        </p:nvSpPr>
        <p:spPr/>
        <p:txBody>
          <a:bodyPr/>
          <a:lstStyle/>
          <a:p>
            <a:fld id="{E8650724-7539-47CC-A482-57FD42D8A03F}" type="slidenum">
              <a:rPr lang="en-US" smtClean="0"/>
              <a:t>‹#›</a:t>
            </a:fld>
            <a:endParaRPr lang="en-US" dirty="0"/>
          </a:p>
        </p:txBody>
      </p:sp>
    </p:spTree>
    <p:extLst>
      <p:ext uri="{BB962C8B-B14F-4D97-AF65-F5344CB8AC3E}">
        <p14:creationId xmlns:p14="http://schemas.microsoft.com/office/powerpoint/2010/main" val="1505720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10E6-04D4-42E3-A8BD-0AD2D183D7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73A85D-06AA-443C-899B-69AC5077D8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DBEFBC-BEA5-44A5-A55E-E423F38C6E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B040B7-EF89-4843-BC41-FD023BB5BC5D}"/>
              </a:ext>
            </a:extLst>
          </p:cNvPr>
          <p:cNvSpPr>
            <a:spLocks noGrp="1"/>
          </p:cNvSpPr>
          <p:nvPr>
            <p:ph type="dt" sz="half" idx="10"/>
          </p:nvPr>
        </p:nvSpPr>
        <p:spPr/>
        <p:txBody>
          <a:bodyPr/>
          <a:lstStyle/>
          <a:p>
            <a:fld id="{977F3813-F645-4955-93AF-8666238640B6}" type="datetimeFigureOut">
              <a:rPr lang="en-US" smtClean="0"/>
              <a:t>11/23/2022</a:t>
            </a:fld>
            <a:endParaRPr lang="en-US" dirty="0"/>
          </a:p>
        </p:txBody>
      </p:sp>
      <p:sp>
        <p:nvSpPr>
          <p:cNvPr id="6" name="Footer Placeholder 5">
            <a:extLst>
              <a:ext uri="{FF2B5EF4-FFF2-40B4-BE49-F238E27FC236}">
                <a16:creationId xmlns:a16="http://schemas.microsoft.com/office/drawing/2014/main" id="{79185A72-23BC-4420-A313-BDE6BB31C8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C6A014-DB09-42C3-AB36-B92448845AAD}"/>
              </a:ext>
            </a:extLst>
          </p:cNvPr>
          <p:cNvSpPr>
            <a:spLocks noGrp="1"/>
          </p:cNvSpPr>
          <p:nvPr>
            <p:ph type="sldNum" sz="quarter" idx="12"/>
          </p:nvPr>
        </p:nvSpPr>
        <p:spPr/>
        <p:txBody>
          <a:bodyPr/>
          <a:lstStyle/>
          <a:p>
            <a:fld id="{E8650724-7539-47CC-A482-57FD42D8A03F}" type="slidenum">
              <a:rPr lang="en-US" smtClean="0"/>
              <a:t>‹#›</a:t>
            </a:fld>
            <a:endParaRPr lang="en-US" dirty="0"/>
          </a:p>
        </p:txBody>
      </p:sp>
    </p:spTree>
    <p:extLst>
      <p:ext uri="{BB962C8B-B14F-4D97-AF65-F5344CB8AC3E}">
        <p14:creationId xmlns:p14="http://schemas.microsoft.com/office/powerpoint/2010/main" val="131001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6EA0-4E11-4B62-A693-5B6A9EB14D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5CD21F-75E5-4CBE-96F7-F10773CD17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8D5102-919B-425F-B76F-AD795A60FC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42945-D4B0-4052-A836-DBD0A6156D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37DC4D-9953-4BB2-92B9-1F1CA6471B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F9D3FF-4A61-448C-8AD3-A2FC8B09D40E}"/>
              </a:ext>
            </a:extLst>
          </p:cNvPr>
          <p:cNvSpPr>
            <a:spLocks noGrp="1"/>
          </p:cNvSpPr>
          <p:nvPr>
            <p:ph type="dt" sz="half" idx="10"/>
          </p:nvPr>
        </p:nvSpPr>
        <p:spPr/>
        <p:txBody>
          <a:bodyPr/>
          <a:lstStyle/>
          <a:p>
            <a:fld id="{977F3813-F645-4955-93AF-8666238640B6}" type="datetimeFigureOut">
              <a:rPr lang="en-US" smtClean="0"/>
              <a:t>11/23/2022</a:t>
            </a:fld>
            <a:endParaRPr lang="en-US" dirty="0"/>
          </a:p>
        </p:txBody>
      </p:sp>
      <p:sp>
        <p:nvSpPr>
          <p:cNvPr id="8" name="Footer Placeholder 7">
            <a:extLst>
              <a:ext uri="{FF2B5EF4-FFF2-40B4-BE49-F238E27FC236}">
                <a16:creationId xmlns:a16="http://schemas.microsoft.com/office/drawing/2014/main" id="{DF033B96-272F-48A8-9D63-29B0342903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00C40E-9478-4CD8-AFC2-664DD19FE212}"/>
              </a:ext>
            </a:extLst>
          </p:cNvPr>
          <p:cNvSpPr>
            <a:spLocks noGrp="1"/>
          </p:cNvSpPr>
          <p:nvPr>
            <p:ph type="sldNum" sz="quarter" idx="12"/>
          </p:nvPr>
        </p:nvSpPr>
        <p:spPr/>
        <p:txBody>
          <a:bodyPr/>
          <a:lstStyle/>
          <a:p>
            <a:fld id="{E8650724-7539-47CC-A482-57FD42D8A03F}" type="slidenum">
              <a:rPr lang="en-US" smtClean="0"/>
              <a:t>‹#›</a:t>
            </a:fld>
            <a:endParaRPr lang="en-US" dirty="0"/>
          </a:p>
        </p:txBody>
      </p:sp>
    </p:spTree>
    <p:extLst>
      <p:ext uri="{BB962C8B-B14F-4D97-AF65-F5344CB8AC3E}">
        <p14:creationId xmlns:p14="http://schemas.microsoft.com/office/powerpoint/2010/main" val="3059296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F87A6-AF9C-4A6B-A403-EF4DEA196D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F75B12-92F3-4A3F-A83C-838E845ECCE3}"/>
              </a:ext>
            </a:extLst>
          </p:cNvPr>
          <p:cNvSpPr>
            <a:spLocks noGrp="1"/>
          </p:cNvSpPr>
          <p:nvPr>
            <p:ph type="dt" sz="half" idx="10"/>
          </p:nvPr>
        </p:nvSpPr>
        <p:spPr/>
        <p:txBody>
          <a:bodyPr/>
          <a:lstStyle/>
          <a:p>
            <a:fld id="{977F3813-F645-4955-93AF-8666238640B6}" type="datetimeFigureOut">
              <a:rPr lang="en-US" smtClean="0"/>
              <a:t>11/23/2022</a:t>
            </a:fld>
            <a:endParaRPr lang="en-US" dirty="0"/>
          </a:p>
        </p:txBody>
      </p:sp>
      <p:sp>
        <p:nvSpPr>
          <p:cNvPr id="4" name="Footer Placeholder 3">
            <a:extLst>
              <a:ext uri="{FF2B5EF4-FFF2-40B4-BE49-F238E27FC236}">
                <a16:creationId xmlns:a16="http://schemas.microsoft.com/office/drawing/2014/main" id="{735BDC9F-9404-4CC5-B0E9-52762B8556A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69C4879-9154-4B15-A4D7-6857E3A26485}"/>
              </a:ext>
            </a:extLst>
          </p:cNvPr>
          <p:cNvSpPr>
            <a:spLocks noGrp="1"/>
          </p:cNvSpPr>
          <p:nvPr>
            <p:ph type="sldNum" sz="quarter" idx="12"/>
          </p:nvPr>
        </p:nvSpPr>
        <p:spPr/>
        <p:txBody>
          <a:bodyPr/>
          <a:lstStyle/>
          <a:p>
            <a:fld id="{E8650724-7539-47CC-A482-57FD42D8A03F}" type="slidenum">
              <a:rPr lang="en-US" smtClean="0"/>
              <a:t>‹#›</a:t>
            </a:fld>
            <a:endParaRPr lang="en-US" dirty="0"/>
          </a:p>
        </p:txBody>
      </p:sp>
    </p:spTree>
    <p:extLst>
      <p:ext uri="{BB962C8B-B14F-4D97-AF65-F5344CB8AC3E}">
        <p14:creationId xmlns:p14="http://schemas.microsoft.com/office/powerpoint/2010/main" val="2286331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9A16C-429B-4307-BFFC-2592F6BA7D71}"/>
              </a:ext>
            </a:extLst>
          </p:cNvPr>
          <p:cNvSpPr>
            <a:spLocks noGrp="1"/>
          </p:cNvSpPr>
          <p:nvPr>
            <p:ph type="dt" sz="half" idx="10"/>
          </p:nvPr>
        </p:nvSpPr>
        <p:spPr/>
        <p:txBody>
          <a:bodyPr/>
          <a:lstStyle/>
          <a:p>
            <a:fld id="{977F3813-F645-4955-93AF-8666238640B6}" type="datetimeFigureOut">
              <a:rPr lang="en-US" smtClean="0"/>
              <a:t>11/23/2022</a:t>
            </a:fld>
            <a:endParaRPr lang="en-US" dirty="0"/>
          </a:p>
        </p:txBody>
      </p:sp>
      <p:sp>
        <p:nvSpPr>
          <p:cNvPr id="3" name="Footer Placeholder 2">
            <a:extLst>
              <a:ext uri="{FF2B5EF4-FFF2-40B4-BE49-F238E27FC236}">
                <a16:creationId xmlns:a16="http://schemas.microsoft.com/office/drawing/2014/main" id="{519141B6-04D6-4D45-B319-D470FACB2EA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A63F8EF-FAA3-4C43-A348-2209F9139CC0}"/>
              </a:ext>
            </a:extLst>
          </p:cNvPr>
          <p:cNvSpPr>
            <a:spLocks noGrp="1"/>
          </p:cNvSpPr>
          <p:nvPr>
            <p:ph type="sldNum" sz="quarter" idx="12"/>
          </p:nvPr>
        </p:nvSpPr>
        <p:spPr/>
        <p:txBody>
          <a:bodyPr/>
          <a:lstStyle/>
          <a:p>
            <a:fld id="{E8650724-7539-47CC-A482-57FD42D8A03F}" type="slidenum">
              <a:rPr lang="en-US" smtClean="0"/>
              <a:t>‹#›</a:t>
            </a:fld>
            <a:endParaRPr lang="en-US" dirty="0"/>
          </a:p>
        </p:txBody>
      </p:sp>
    </p:spTree>
    <p:extLst>
      <p:ext uri="{BB962C8B-B14F-4D97-AF65-F5344CB8AC3E}">
        <p14:creationId xmlns:p14="http://schemas.microsoft.com/office/powerpoint/2010/main" val="154982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AB38F-EB86-4FEF-AFCB-1706777967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724BB3-33D0-45C6-B7D5-A58494560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E5301B-A91B-497A-9F7B-31925CFD8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4CB64-1C8E-4089-BDA0-6D1108099FD4}"/>
              </a:ext>
            </a:extLst>
          </p:cNvPr>
          <p:cNvSpPr>
            <a:spLocks noGrp="1"/>
          </p:cNvSpPr>
          <p:nvPr>
            <p:ph type="dt" sz="half" idx="10"/>
          </p:nvPr>
        </p:nvSpPr>
        <p:spPr/>
        <p:txBody>
          <a:bodyPr/>
          <a:lstStyle/>
          <a:p>
            <a:fld id="{977F3813-F645-4955-93AF-8666238640B6}" type="datetimeFigureOut">
              <a:rPr lang="en-US" smtClean="0"/>
              <a:t>11/23/2022</a:t>
            </a:fld>
            <a:endParaRPr lang="en-US" dirty="0"/>
          </a:p>
        </p:txBody>
      </p:sp>
      <p:sp>
        <p:nvSpPr>
          <p:cNvPr id="6" name="Footer Placeholder 5">
            <a:extLst>
              <a:ext uri="{FF2B5EF4-FFF2-40B4-BE49-F238E27FC236}">
                <a16:creationId xmlns:a16="http://schemas.microsoft.com/office/drawing/2014/main" id="{4E3F0F47-9046-40C4-8674-9AD3254880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DB63EC-E4FE-4EA5-9D37-382DD0082080}"/>
              </a:ext>
            </a:extLst>
          </p:cNvPr>
          <p:cNvSpPr>
            <a:spLocks noGrp="1"/>
          </p:cNvSpPr>
          <p:nvPr>
            <p:ph type="sldNum" sz="quarter" idx="12"/>
          </p:nvPr>
        </p:nvSpPr>
        <p:spPr/>
        <p:txBody>
          <a:bodyPr/>
          <a:lstStyle/>
          <a:p>
            <a:fld id="{E8650724-7539-47CC-A482-57FD42D8A03F}" type="slidenum">
              <a:rPr lang="en-US" smtClean="0"/>
              <a:t>‹#›</a:t>
            </a:fld>
            <a:endParaRPr lang="en-US" dirty="0"/>
          </a:p>
        </p:txBody>
      </p:sp>
    </p:spTree>
    <p:extLst>
      <p:ext uri="{BB962C8B-B14F-4D97-AF65-F5344CB8AC3E}">
        <p14:creationId xmlns:p14="http://schemas.microsoft.com/office/powerpoint/2010/main" val="1077265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E899-46C0-4AED-B7D6-29E6250068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391DC2-25A9-49D0-9287-66FE4BBF19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142E46D-6F69-4807-8064-754BD7E34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60E9B-D50D-4563-9CDB-AFD456CB4F64}"/>
              </a:ext>
            </a:extLst>
          </p:cNvPr>
          <p:cNvSpPr>
            <a:spLocks noGrp="1"/>
          </p:cNvSpPr>
          <p:nvPr>
            <p:ph type="dt" sz="half" idx="10"/>
          </p:nvPr>
        </p:nvSpPr>
        <p:spPr/>
        <p:txBody>
          <a:bodyPr/>
          <a:lstStyle/>
          <a:p>
            <a:fld id="{977F3813-F645-4955-93AF-8666238640B6}" type="datetimeFigureOut">
              <a:rPr lang="en-US" smtClean="0"/>
              <a:t>11/23/2022</a:t>
            </a:fld>
            <a:endParaRPr lang="en-US" dirty="0"/>
          </a:p>
        </p:txBody>
      </p:sp>
      <p:sp>
        <p:nvSpPr>
          <p:cNvPr id="6" name="Footer Placeholder 5">
            <a:extLst>
              <a:ext uri="{FF2B5EF4-FFF2-40B4-BE49-F238E27FC236}">
                <a16:creationId xmlns:a16="http://schemas.microsoft.com/office/drawing/2014/main" id="{8E710F25-901A-469E-B5AE-96CC321905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73ECBB-6D06-43A3-ACD7-1C56FECB9CF7}"/>
              </a:ext>
            </a:extLst>
          </p:cNvPr>
          <p:cNvSpPr>
            <a:spLocks noGrp="1"/>
          </p:cNvSpPr>
          <p:nvPr>
            <p:ph type="sldNum" sz="quarter" idx="12"/>
          </p:nvPr>
        </p:nvSpPr>
        <p:spPr/>
        <p:txBody>
          <a:bodyPr/>
          <a:lstStyle/>
          <a:p>
            <a:fld id="{E8650724-7539-47CC-A482-57FD42D8A03F}" type="slidenum">
              <a:rPr lang="en-US" smtClean="0"/>
              <a:t>‹#›</a:t>
            </a:fld>
            <a:endParaRPr lang="en-US" dirty="0"/>
          </a:p>
        </p:txBody>
      </p:sp>
    </p:spTree>
    <p:extLst>
      <p:ext uri="{BB962C8B-B14F-4D97-AF65-F5344CB8AC3E}">
        <p14:creationId xmlns:p14="http://schemas.microsoft.com/office/powerpoint/2010/main" val="226606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E5BAAA-5C2D-4B73-938C-5134BFCA3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7342D-2FB3-4346-81CE-FB7CA4B6D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956B5-761E-4233-A736-BC5ECB168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F3813-F645-4955-93AF-8666238640B6}" type="datetimeFigureOut">
              <a:rPr lang="en-US" smtClean="0"/>
              <a:t>11/23/2022</a:t>
            </a:fld>
            <a:endParaRPr lang="en-US" dirty="0"/>
          </a:p>
        </p:txBody>
      </p:sp>
      <p:sp>
        <p:nvSpPr>
          <p:cNvPr id="5" name="Footer Placeholder 4">
            <a:extLst>
              <a:ext uri="{FF2B5EF4-FFF2-40B4-BE49-F238E27FC236}">
                <a16:creationId xmlns:a16="http://schemas.microsoft.com/office/drawing/2014/main" id="{4DDB98BA-082B-415E-B05A-70477D4ECA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BF3A970-5222-4740-8D23-E1C1CABE08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50724-7539-47CC-A482-57FD42D8A03F}" type="slidenum">
              <a:rPr lang="en-US" smtClean="0"/>
              <a:t>‹#›</a:t>
            </a:fld>
            <a:endParaRPr lang="en-US" dirty="0"/>
          </a:p>
        </p:txBody>
      </p:sp>
    </p:spTree>
    <p:extLst>
      <p:ext uri="{BB962C8B-B14F-4D97-AF65-F5344CB8AC3E}">
        <p14:creationId xmlns:p14="http://schemas.microsoft.com/office/powerpoint/2010/main" val="1165751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content.ces.ncsu.edu/a-small-backyard-greenhouse-for-the-home-gardener" TargetMode="External"/><Relationship Id="rId2" Type="http://schemas.openxmlformats.org/officeDocument/2006/relationships/hyperlink" Target="https://content.ces.ncsu.edu/static/publication/js/pdf_js/web/viewer.html?slug=low-investment-propagationwinter-protection-structure" TargetMode="Externa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about:blank"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6FB69-6F6A-436F-A926-6A3AAE073519}"/>
              </a:ext>
            </a:extLst>
          </p:cNvPr>
          <p:cNvSpPr>
            <a:spLocks noGrp="1"/>
          </p:cNvSpPr>
          <p:nvPr>
            <p:ph type="ctrTitle"/>
          </p:nvPr>
        </p:nvSpPr>
        <p:spPr/>
        <p:txBody>
          <a:bodyPr/>
          <a:lstStyle/>
          <a:p>
            <a:r>
              <a:rPr lang="en-US" b="1" dirty="0">
                <a:latin typeface="Arial" panose="020B0604020202020204" pitchFamily="34" charset="0"/>
                <a:cs typeface="Arial" panose="020B0604020202020204" pitchFamily="34" charset="0"/>
              </a:rPr>
              <a:t>BONSAI WINTER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CARE &amp; STORAGE</a:t>
            </a:r>
          </a:p>
        </p:txBody>
      </p:sp>
      <p:sp>
        <p:nvSpPr>
          <p:cNvPr id="3" name="Subtitle 2">
            <a:extLst>
              <a:ext uri="{FF2B5EF4-FFF2-40B4-BE49-F238E27FC236}">
                <a16:creationId xmlns:a16="http://schemas.microsoft.com/office/drawing/2014/main" id="{A7D3E6B9-0292-4357-9BFB-D8A039184CCB}"/>
              </a:ext>
            </a:extLst>
          </p:cNvPr>
          <p:cNvSpPr>
            <a:spLocks noGrp="1"/>
          </p:cNvSpPr>
          <p:nvPr>
            <p:ph type="subTitle" idx="1"/>
          </p:nvPr>
        </p:nvSpPr>
        <p:spPr/>
        <p:txBody>
          <a:bodyPr/>
          <a:lstStyle/>
          <a:p>
            <a:endParaRPr lang="en-US" dirty="0"/>
          </a:p>
          <a:p>
            <a:r>
              <a:rPr lang="en-US" sz="3200" b="1" dirty="0"/>
              <a:t>Presentation to the Blue Ridge Bonsai Society on February 21, 2021</a:t>
            </a:r>
          </a:p>
        </p:txBody>
      </p:sp>
    </p:spTree>
    <p:extLst>
      <p:ext uri="{BB962C8B-B14F-4D97-AF65-F5344CB8AC3E}">
        <p14:creationId xmlns:p14="http://schemas.microsoft.com/office/powerpoint/2010/main" val="3740888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B3EB6-156D-4C8C-816B-ABC4CFA50CDF}"/>
              </a:ext>
            </a:extLst>
          </p:cNvPr>
          <p:cNvSpPr>
            <a:spLocks noGrp="1"/>
          </p:cNvSpPr>
          <p:nvPr>
            <p:ph type="title"/>
          </p:nvPr>
        </p:nvSpPr>
        <p:spPr>
          <a:xfrm>
            <a:off x="838200" y="365125"/>
            <a:ext cx="10515600" cy="2449637"/>
          </a:xfrm>
        </p:spPr>
        <p:txBody>
          <a:bodyPr>
            <a:normAutofit/>
          </a:bodyPr>
          <a:lstStyle/>
          <a:p>
            <a:r>
              <a:rPr lang="en-US" sz="6000" b="1" dirty="0">
                <a:latin typeface="Arial" panose="020B0604020202020204" pitchFamily="34" charset="0"/>
                <a:cs typeface="Arial" panose="020B0604020202020204" pitchFamily="34" charset="0"/>
              </a:rPr>
              <a:t>   WINTER PREPARATION</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Temperate Bonsai</a:t>
            </a:r>
          </a:p>
        </p:txBody>
      </p:sp>
      <p:pic>
        <p:nvPicPr>
          <p:cNvPr id="5" name="Content Placeholder 4">
            <a:extLst>
              <a:ext uri="{FF2B5EF4-FFF2-40B4-BE49-F238E27FC236}">
                <a16:creationId xmlns:a16="http://schemas.microsoft.com/office/drawing/2014/main" id="{17CF13FF-835C-40AA-8D8F-0655D3BD23A3}"/>
              </a:ext>
            </a:extLst>
          </p:cNvPr>
          <p:cNvPicPr>
            <a:picLocks noGrp="1" noChangeAspect="1"/>
          </p:cNvPicPr>
          <p:nvPr>
            <p:ph idx="1"/>
          </p:nvPr>
        </p:nvPicPr>
        <p:blipFill>
          <a:blip r:embed="rId2"/>
          <a:stretch>
            <a:fillRect/>
          </a:stretch>
        </p:blipFill>
        <p:spPr>
          <a:xfrm>
            <a:off x="1932167" y="2931264"/>
            <a:ext cx="7927450" cy="3397974"/>
          </a:xfrm>
        </p:spPr>
      </p:pic>
    </p:spTree>
    <p:extLst>
      <p:ext uri="{BB962C8B-B14F-4D97-AF65-F5344CB8AC3E}">
        <p14:creationId xmlns:p14="http://schemas.microsoft.com/office/powerpoint/2010/main" val="1150402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AB1E-4A6D-40BF-AD14-022E55806738}"/>
              </a:ext>
            </a:extLst>
          </p:cNvPr>
          <p:cNvSpPr>
            <a:spLocks noGrp="1"/>
          </p:cNvSpPr>
          <p:nvPr>
            <p:ph type="title"/>
          </p:nvPr>
        </p:nvSpPr>
        <p:spPr>
          <a:xfrm>
            <a:off x="838200" y="365125"/>
            <a:ext cx="10515600" cy="1148715"/>
          </a:xfrm>
        </p:spPr>
        <p:txBody>
          <a:bodyPr/>
          <a:lstStyle/>
          <a:p>
            <a:r>
              <a:rPr lang="en-US" sz="4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Winter Prep -- D</a:t>
            </a:r>
            <a:r>
              <a:rPr lang="en-US" b="1" i="0" dirty="0">
                <a:solidFill>
                  <a:srgbClr val="333333"/>
                </a:solidFill>
                <a:effectLst/>
                <a:latin typeface="Avenir Next W01"/>
              </a:rPr>
              <a:t>eciduous Trees</a:t>
            </a:r>
            <a:endParaRPr lang="en-US" dirty="0"/>
          </a:p>
        </p:txBody>
      </p:sp>
      <p:sp>
        <p:nvSpPr>
          <p:cNvPr id="3" name="Content Placeholder 2">
            <a:extLst>
              <a:ext uri="{FF2B5EF4-FFF2-40B4-BE49-F238E27FC236}">
                <a16:creationId xmlns:a16="http://schemas.microsoft.com/office/drawing/2014/main" id="{E05F88EE-E2D7-4A65-A14D-2B6F3206B556}"/>
              </a:ext>
            </a:extLst>
          </p:cNvPr>
          <p:cNvSpPr>
            <a:spLocks noGrp="1"/>
          </p:cNvSpPr>
          <p:nvPr>
            <p:ph idx="1"/>
          </p:nvPr>
        </p:nvSpPr>
        <p:spPr>
          <a:xfrm>
            <a:off x="838200" y="1412240"/>
            <a:ext cx="10515600" cy="5283199"/>
          </a:xfrm>
        </p:spPr>
        <p:txBody>
          <a:bodyPr>
            <a:normAutofit/>
          </a:bodyPr>
          <a:lstStyle/>
          <a:p>
            <a:pPr marL="0" indent="0" algn="l">
              <a:buNone/>
            </a:pPr>
            <a:r>
              <a:rPr lang="en-US" b="1" dirty="0">
                <a:solidFill>
                  <a:srgbClr val="333333"/>
                </a:solidFill>
                <a:latin typeface="Avenir Next W01"/>
              </a:rPr>
              <a:t>1. </a:t>
            </a:r>
            <a:r>
              <a:rPr lang="en-US" b="1" i="0" dirty="0">
                <a:solidFill>
                  <a:srgbClr val="333333"/>
                </a:solidFill>
                <a:effectLst/>
                <a:latin typeface="Avenir Next W01"/>
              </a:rPr>
              <a:t>Remove old foliage.</a:t>
            </a:r>
            <a:r>
              <a:rPr lang="en-US" b="0" i="0" dirty="0">
                <a:solidFill>
                  <a:srgbClr val="333333"/>
                </a:solidFill>
                <a:effectLst/>
                <a:latin typeface="Avenir Next W01"/>
              </a:rPr>
              <a:t> Done best with scissors and tweezers to prevent damage to the branches and next year’s buds. </a:t>
            </a:r>
          </a:p>
          <a:p>
            <a:pPr marL="0" indent="0" algn="l">
              <a:buNone/>
            </a:pPr>
            <a:r>
              <a:rPr lang="en-US" b="1" i="0" dirty="0">
                <a:solidFill>
                  <a:srgbClr val="333333"/>
                </a:solidFill>
                <a:effectLst/>
                <a:latin typeface="Avenir Next W01"/>
              </a:rPr>
              <a:t>2. Clean bases of the trunks, and remove moss/weeds from the soil surface. </a:t>
            </a:r>
            <a:r>
              <a:rPr lang="en-US" b="0" i="0" dirty="0">
                <a:solidFill>
                  <a:srgbClr val="333333"/>
                </a:solidFill>
                <a:effectLst/>
                <a:latin typeface="Avenir Next W01"/>
              </a:rPr>
              <a:t>This prevents constant moisture from touching the trunks and allows better air circulation to the roots.</a:t>
            </a:r>
          </a:p>
          <a:p>
            <a:pPr marL="0" indent="0" algn="l">
              <a:buNone/>
            </a:pPr>
            <a:r>
              <a:rPr lang="en-US" b="1" i="0" dirty="0">
                <a:solidFill>
                  <a:srgbClr val="333333"/>
                </a:solidFill>
                <a:effectLst/>
                <a:latin typeface="Avenir Next W01"/>
              </a:rPr>
              <a:t>3. Pruning work.</a:t>
            </a:r>
            <a:r>
              <a:rPr lang="en-US" b="0" i="0" dirty="0">
                <a:solidFill>
                  <a:srgbClr val="333333"/>
                </a:solidFill>
                <a:effectLst/>
                <a:latin typeface="Avenir Next W01"/>
              </a:rPr>
              <a:t> All cuts are covered with “cut paste” to seal the wound.</a:t>
            </a:r>
          </a:p>
          <a:p>
            <a:pPr marL="0" indent="0" algn="l">
              <a:buNone/>
            </a:pPr>
            <a:r>
              <a:rPr lang="en-US" b="1" i="0" dirty="0">
                <a:solidFill>
                  <a:srgbClr val="333333"/>
                </a:solidFill>
                <a:effectLst/>
                <a:latin typeface="Avenir Next W01"/>
              </a:rPr>
              <a:t>4. Tag for repotting.</a:t>
            </a:r>
            <a:r>
              <a:rPr lang="en-US" b="0" i="0" dirty="0">
                <a:solidFill>
                  <a:srgbClr val="333333"/>
                </a:solidFill>
                <a:effectLst/>
                <a:latin typeface="Avenir Next W01"/>
              </a:rPr>
              <a:t> Tag those trees that need repotting in the spring.</a:t>
            </a:r>
          </a:p>
          <a:p>
            <a:pPr marL="0" indent="0">
              <a:buNone/>
            </a:pPr>
            <a:endParaRPr lang="en-US" sz="2000" i="1" dirty="0">
              <a:solidFill>
                <a:srgbClr val="333333"/>
              </a:solidFill>
              <a:latin typeface="Avenir Next W01"/>
            </a:endParaRPr>
          </a:p>
          <a:p>
            <a:pPr marL="0" indent="0">
              <a:buNone/>
            </a:pPr>
            <a:r>
              <a:rPr lang="en-US" sz="2000" i="1" dirty="0">
                <a:solidFill>
                  <a:srgbClr val="333333"/>
                </a:solidFill>
                <a:latin typeface="Avenir Next W01"/>
              </a:rPr>
              <a:t>(Courtesy of Chris Baker, Chicago Botanic Garden Bonsai Curator)</a:t>
            </a:r>
            <a:endParaRPr lang="en-US" sz="2000" b="0" i="1" dirty="0">
              <a:solidFill>
                <a:srgbClr val="333333"/>
              </a:solidFill>
              <a:effectLst/>
              <a:latin typeface="Avenir Next W01"/>
            </a:endParaRPr>
          </a:p>
          <a:p>
            <a:pPr algn="l">
              <a:buFont typeface="+mj-lt"/>
              <a:buAutoNum type="arabicPeriod"/>
            </a:pPr>
            <a:endParaRPr lang="en-US" dirty="0"/>
          </a:p>
        </p:txBody>
      </p:sp>
    </p:spTree>
    <p:extLst>
      <p:ext uri="{BB962C8B-B14F-4D97-AF65-F5344CB8AC3E}">
        <p14:creationId xmlns:p14="http://schemas.microsoft.com/office/powerpoint/2010/main" val="3066173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D241-4A6E-4D4F-81DC-6C16EEE214C8}"/>
              </a:ext>
            </a:extLst>
          </p:cNvPr>
          <p:cNvSpPr>
            <a:spLocks noGrp="1"/>
          </p:cNvSpPr>
          <p:nvPr>
            <p:ph type="title"/>
          </p:nvPr>
        </p:nvSpPr>
        <p:spPr/>
        <p:txBody>
          <a:bodyPr>
            <a:normAutofit fontScale="90000"/>
          </a:bodyPr>
          <a:lstStyle/>
          <a:p>
            <a:r>
              <a:rPr lang="en-US" b="1" i="0" dirty="0">
                <a:solidFill>
                  <a:srgbClr val="333333"/>
                </a:solidFill>
                <a:effectLst/>
                <a:latin typeface="Avenir Next W01"/>
              </a:rPr>
              <a:t>                          Remove Old Foliage</a:t>
            </a:r>
            <a:br>
              <a:rPr lang="en-US" b="1" i="0" dirty="0">
                <a:solidFill>
                  <a:srgbClr val="333333"/>
                </a:solidFill>
                <a:effectLst/>
                <a:latin typeface="Avenir Next W01"/>
              </a:rPr>
            </a:br>
            <a:r>
              <a:rPr lang="en-US" b="1" i="0" dirty="0">
                <a:solidFill>
                  <a:srgbClr val="333333"/>
                </a:solidFill>
                <a:effectLst/>
                <a:latin typeface="Avenir Next W01"/>
              </a:rPr>
              <a:t>                      </a:t>
            </a:r>
            <a:r>
              <a:rPr lang="en-US" sz="1600" i="1" dirty="0">
                <a:solidFill>
                  <a:srgbClr val="333333"/>
                </a:solidFill>
                <a:latin typeface="Arial" panose="020B0604020202020204" pitchFamily="34" charset="0"/>
                <a:cs typeface="Arial" panose="020B0604020202020204" pitchFamily="34" charset="0"/>
              </a:rPr>
              <a:t>(Photo </a:t>
            </a:r>
            <a:r>
              <a:rPr lang="en-US" sz="1600" i="1" dirty="0" err="1">
                <a:solidFill>
                  <a:srgbClr val="333333"/>
                </a:solidFill>
                <a:latin typeface="Arial" panose="020B0604020202020204" pitchFamily="34" charset="0"/>
                <a:cs typeface="Arial" panose="020B0604020202020204" pitchFamily="34" charset="0"/>
              </a:rPr>
              <a:t>credi</a:t>
            </a:r>
            <a:r>
              <a:rPr lang="en-US" sz="1600" i="1" dirty="0">
                <a:solidFill>
                  <a:srgbClr val="333333"/>
                </a:solidFill>
                <a:latin typeface="Arial" panose="020B0604020202020204" pitchFamily="34" charset="0"/>
                <a:cs typeface="Arial" panose="020B0604020202020204" pitchFamily="34" charset="0"/>
              </a:rPr>
              <a:t>: Chris Baker, Chicago Botanic Garden Bonsai Curator)</a:t>
            </a:r>
            <a:br>
              <a:rPr lang="en-US" sz="1600" b="0" i="1" dirty="0">
                <a:solidFill>
                  <a:srgbClr val="333333"/>
                </a:solidFill>
                <a:effectLst/>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31189219-A7D3-4AB1-8E58-A0E89BBE64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9680" y="1825625"/>
            <a:ext cx="6949440" cy="446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228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CC97-655A-4A33-8C54-C7E2232053C5}"/>
              </a:ext>
            </a:extLst>
          </p:cNvPr>
          <p:cNvSpPr>
            <a:spLocks noGrp="1"/>
          </p:cNvSpPr>
          <p:nvPr>
            <p:ph type="title"/>
          </p:nvPr>
        </p:nvSpPr>
        <p:spPr/>
        <p:txBody>
          <a:bodyPr>
            <a:normAutofit fontScale="90000"/>
          </a:bodyPr>
          <a:lstStyle/>
          <a:p>
            <a:r>
              <a:rPr lang="en-US" b="1" i="0" dirty="0">
                <a:solidFill>
                  <a:srgbClr val="333333"/>
                </a:solidFill>
                <a:effectLst/>
                <a:latin typeface="Avenir Next W01"/>
              </a:rPr>
              <a:t>                 Remove Old Foliage (cont’d)</a:t>
            </a:r>
            <a:br>
              <a:rPr lang="en-US" b="1" i="0" dirty="0">
                <a:solidFill>
                  <a:srgbClr val="333333"/>
                </a:solidFill>
                <a:effectLst/>
                <a:latin typeface="Avenir Next W01"/>
              </a:rPr>
            </a:br>
            <a:r>
              <a:rPr lang="en-US" b="1" i="0" dirty="0">
                <a:solidFill>
                  <a:srgbClr val="333333"/>
                </a:solidFill>
                <a:effectLst/>
                <a:latin typeface="Avenir Next W01"/>
              </a:rPr>
              <a:t>                      </a:t>
            </a:r>
            <a:r>
              <a:rPr lang="en-US" sz="1600" i="1" dirty="0">
                <a:solidFill>
                  <a:srgbClr val="333333"/>
                </a:solidFill>
                <a:latin typeface="Arial" panose="020B0604020202020204" pitchFamily="34" charset="0"/>
                <a:cs typeface="Arial" panose="020B0604020202020204" pitchFamily="34" charset="0"/>
              </a:rPr>
              <a:t>(Photo credit: Chris Baker, Chicago Botanic Garden Bonsai Curator)</a:t>
            </a:r>
            <a:br>
              <a:rPr lang="en-US" sz="1600" b="0" i="1" dirty="0">
                <a:solidFill>
                  <a:srgbClr val="333333"/>
                </a:solidFill>
                <a:effectLst/>
                <a:latin typeface="Arial" panose="020B0604020202020204" pitchFamily="34" charset="0"/>
                <a:cs typeface="Arial" panose="020B0604020202020204" pitchFamily="34" charset="0"/>
              </a:rPr>
            </a:br>
            <a:endParaRPr lang="en-US" sz="1600" dirty="0"/>
          </a:p>
        </p:txBody>
      </p:sp>
      <p:pic>
        <p:nvPicPr>
          <p:cNvPr id="4098" name="Picture 2">
            <a:extLst>
              <a:ext uri="{FF2B5EF4-FFF2-40B4-BE49-F238E27FC236}">
                <a16:creationId xmlns:a16="http://schemas.microsoft.com/office/drawing/2014/main" id="{61016D6E-7791-4BEB-BD79-BE1884D7C70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7248" y="1825625"/>
            <a:ext cx="326350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B83BCAA-BFBB-4FCE-A8BB-6B7C36F1042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31248" y="1825625"/>
            <a:ext cx="326350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568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2E78E-53C0-451B-850D-DEDB43E07796}"/>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                        Remove Moss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a:t>
            </a:r>
            <a:r>
              <a:rPr lang="en-US" b="1" i="0" dirty="0">
                <a:solidFill>
                  <a:srgbClr val="333333"/>
                </a:solidFill>
                <a:effectLst/>
                <a:latin typeface="Avenir Next W01"/>
              </a:rPr>
              <a:t>          </a:t>
            </a:r>
            <a:r>
              <a:rPr lang="en-US" sz="1600" i="1" dirty="0">
                <a:solidFill>
                  <a:srgbClr val="333333"/>
                </a:solidFill>
                <a:latin typeface="Arial" panose="020B0604020202020204" pitchFamily="34" charset="0"/>
                <a:cs typeface="Arial" panose="020B0604020202020204" pitchFamily="34" charset="0"/>
              </a:rPr>
              <a:t>(Photo credit: Chris Baker, Chicago Botanic Garden Bonsai Curator)</a:t>
            </a:r>
            <a:br>
              <a:rPr lang="en-US" sz="1600" b="0" i="1" dirty="0">
                <a:solidFill>
                  <a:srgbClr val="333333"/>
                </a:solidFill>
                <a:effectLst/>
                <a:latin typeface="Arial" panose="020B0604020202020204" pitchFamily="34" charset="0"/>
                <a:cs typeface="Arial" panose="020B0604020202020204" pitchFamily="34" charset="0"/>
              </a:rPr>
            </a:br>
            <a:endParaRPr lang="en-US" sz="1600" b="1" dirty="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7980EE33-9DB4-4C2F-AB39-59A062DC49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1440" y="1690688"/>
            <a:ext cx="6979920" cy="443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471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A301-710D-4819-8B94-52A1FD709113}"/>
              </a:ext>
            </a:extLst>
          </p:cNvPr>
          <p:cNvSpPr>
            <a:spLocks noGrp="1"/>
          </p:cNvSpPr>
          <p:nvPr>
            <p:ph type="title"/>
          </p:nvPr>
        </p:nvSpPr>
        <p:spPr/>
        <p:txBody>
          <a:bodyPr>
            <a:normAutofit fontScale="90000"/>
          </a:bodyPr>
          <a:lstStyle/>
          <a:p>
            <a:r>
              <a:rPr lang="en-US" b="1" i="0" dirty="0">
                <a:solidFill>
                  <a:srgbClr val="333333"/>
                </a:solidFill>
                <a:effectLst/>
                <a:latin typeface="Avenir Next W01"/>
              </a:rPr>
              <a:t>                         Clean Base of Trunks</a:t>
            </a:r>
            <a:br>
              <a:rPr lang="en-US" b="1" i="0" dirty="0">
                <a:solidFill>
                  <a:srgbClr val="333333"/>
                </a:solidFill>
                <a:effectLst/>
                <a:latin typeface="Avenir Next W01"/>
              </a:rPr>
            </a:br>
            <a:r>
              <a:rPr lang="en-US" b="1" i="0" dirty="0">
                <a:solidFill>
                  <a:srgbClr val="333333"/>
                </a:solidFill>
                <a:effectLst/>
                <a:latin typeface="Avenir Next W01"/>
              </a:rPr>
              <a:t>                       </a:t>
            </a:r>
            <a:r>
              <a:rPr lang="en-US" sz="1600" i="1" dirty="0">
                <a:solidFill>
                  <a:srgbClr val="333333"/>
                </a:solidFill>
                <a:latin typeface="Arial" panose="020B0604020202020204" pitchFamily="34" charset="0"/>
                <a:cs typeface="Arial" panose="020B0604020202020204" pitchFamily="34" charset="0"/>
              </a:rPr>
              <a:t>(Photo credit: Chris Baker, Chicago Botanic Garden Bonsai Curator)</a:t>
            </a:r>
            <a:br>
              <a:rPr lang="en-US" sz="1600" b="0" i="1" dirty="0">
                <a:solidFill>
                  <a:srgbClr val="333333"/>
                </a:solidFill>
                <a:effectLst/>
                <a:latin typeface="Arial" panose="020B0604020202020204" pitchFamily="34" charset="0"/>
                <a:cs typeface="Arial" panose="020B0604020202020204" pitchFamily="34" charset="0"/>
              </a:rPr>
            </a:br>
            <a:endParaRPr lang="en-US" sz="1600" dirty="0"/>
          </a:p>
        </p:txBody>
      </p:sp>
      <p:sp>
        <p:nvSpPr>
          <p:cNvPr id="3" name="Content Placeholder 2">
            <a:extLst>
              <a:ext uri="{FF2B5EF4-FFF2-40B4-BE49-F238E27FC236}">
                <a16:creationId xmlns:a16="http://schemas.microsoft.com/office/drawing/2014/main" id="{4755A470-7E2A-4B8C-9DA9-CE7C17EA02C4}"/>
              </a:ext>
            </a:extLst>
          </p:cNvPr>
          <p:cNvSpPr>
            <a:spLocks noGrp="1"/>
          </p:cNvSpPr>
          <p:nvPr>
            <p:ph idx="1"/>
          </p:nvPr>
        </p:nvSpPr>
        <p:spPr>
          <a:xfrm>
            <a:off x="838200" y="2103120"/>
            <a:ext cx="10515600" cy="4754880"/>
          </a:xfrm>
        </p:spPr>
        <p:txBody>
          <a:bodyPr/>
          <a:lstStyle/>
          <a:p>
            <a:endParaRPr lang="en-US" dirty="0"/>
          </a:p>
        </p:txBody>
      </p:sp>
      <p:pic>
        <p:nvPicPr>
          <p:cNvPr id="4098" name="Picture 2">
            <a:extLst>
              <a:ext uri="{FF2B5EF4-FFF2-40B4-BE49-F238E27FC236}">
                <a16:creationId xmlns:a16="http://schemas.microsoft.com/office/drawing/2014/main" id="{99B3D5EF-443F-4F7F-AF60-0EB98D08D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920" y="2032000"/>
            <a:ext cx="7244080" cy="425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070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56FBE-596C-4CD9-B041-A40950327520}"/>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              Use Cut Paste on Big Cuts</a:t>
            </a:r>
            <a:br>
              <a:rPr lang="en-US" b="1" dirty="0">
                <a:latin typeface="Arial" panose="020B0604020202020204" pitchFamily="34" charset="0"/>
                <a:cs typeface="Arial" panose="020B0604020202020204" pitchFamily="34" charset="0"/>
              </a:rPr>
            </a:br>
            <a:r>
              <a:rPr lang="en-US" b="1" i="0" dirty="0">
                <a:solidFill>
                  <a:srgbClr val="333333"/>
                </a:solidFill>
                <a:effectLst/>
                <a:latin typeface="Avenir Next W01"/>
              </a:rPr>
              <a:t>                     </a:t>
            </a:r>
            <a:r>
              <a:rPr lang="en-US" sz="1600" i="1" dirty="0">
                <a:solidFill>
                  <a:srgbClr val="333333"/>
                </a:solidFill>
                <a:latin typeface="Arial" panose="020B0604020202020204" pitchFamily="34" charset="0"/>
                <a:cs typeface="Arial" panose="020B0604020202020204" pitchFamily="34" charset="0"/>
              </a:rPr>
              <a:t>(Photo credit: Chris Baker, Chicago Botanic Garden Bonsai Curator)</a:t>
            </a:r>
            <a:br>
              <a:rPr lang="en-US" sz="1600" b="0" i="1" dirty="0">
                <a:solidFill>
                  <a:srgbClr val="333333"/>
                </a:solidFill>
                <a:effectLst/>
                <a:latin typeface="Arial" panose="020B0604020202020204" pitchFamily="34" charset="0"/>
                <a:cs typeface="Arial" panose="020B0604020202020204" pitchFamily="34" charset="0"/>
              </a:rPr>
            </a:br>
            <a:endParaRPr lang="en-US" sz="1600" b="1" dirty="0">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D8ADD695-A4CA-4AB1-85B1-0579A58B04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7440" y="1805305"/>
            <a:ext cx="7691119" cy="438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64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1428-60E7-4C4C-BEA3-ACB956891326}"/>
              </a:ext>
            </a:extLst>
          </p:cNvPr>
          <p:cNvSpPr>
            <a:spLocks noGrp="1"/>
          </p:cNvSpPr>
          <p:nvPr>
            <p:ph type="title"/>
          </p:nvPr>
        </p:nvSpPr>
        <p:spPr/>
        <p:txBody>
          <a:bodyPr/>
          <a:lstStyle/>
          <a:p>
            <a:r>
              <a:rPr lang="en-US" sz="4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Winter Prep -- Evergreen</a:t>
            </a:r>
            <a:r>
              <a:rPr lang="en-US" b="1" i="0" dirty="0">
                <a:solidFill>
                  <a:srgbClr val="333333"/>
                </a:solidFill>
                <a:effectLst/>
                <a:latin typeface="Avenir Next W01"/>
              </a:rPr>
              <a:t> Trees</a:t>
            </a:r>
            <a:endParaRPr lang="en-US" dirty="0"/>
          </a:p>
        </p:txBody>
      </p:sp>
      <p:sp>
        <p:nvSpPr>
          <p:cNvPr id="6" name="Content Placeholder 5">
            <a:extLst>
              <a:ext uri="{FF2B5EF4-FFF2-40B4-BE49-F238E27FC236}">
                <a16:creationId xmlns:a16="http://schemas.microsoft.com/office/drawing/2014/main" id="{F98E696C-B8A2-48B1-9F74-4B78DB639447}"/>
              </a:ext>
            </a:extLst>
          </p:cNvPr>
          <p:cNvSpPr>
            <a:spLocks noGrp="1"/>
          </p:cNvSpPr>
          <p:nvPr>
            <p:ph idx="1"/>
          </p:nvPr>
        </p:nvSpPr>
        <p:spPr>
          <a:xfrm>
            <a:off x="838200" y="1575253"/>
            <a:ext cx="10515600" cy="4351338"/>
          </a:xfrm>
        </p:spPr>
        <p:txBody>
          <a:bodyPr>
            <a:normAutofit/>
          </a:bodyPr>
          <a:lstStyle/>
          <a:p>
            <a:pPr marL="514350" indent="-514350" algn="l">
              <a:buAutoNum type="arabicPeriod"/>
            </a:pPr>
            <a:r>
              <a:rPr lang="en-US" b="1" i="0" dirty="0">
                <a:solidFill>
                  <a:srgbClr val="333333"/>
                </a:solidFill>
                <a:effectLst/>
                <a:latin typeface="Avenir Next W01"/>
              </a:rPr>
              <a:t>Remove old needles on the pines.</a:t>
            </a:r>
            <a:r>
              <a:rPr lang="en-US" b="0" i="0" dirty="0">
                <a:solidFill>
                  <a:srgbClr val="333333"/>
                </a:solidFill>
                <a:effectLst/>
                <a:latin typeface="Avenir Next W01"/>
              </a:rPr>
              <a:t> This is also done with tweezers, and needles are pulled in the direction in which they grow to prevent damaging the branch.</a:t>
            </a:r>
          </a:p>
          <a:p>
            <a:pPr marL="514350" indent="-514350" algn="l">
              <a:buAutoNum type="arabicPeriod" startAt="2"/>
            </a:pPr>
            <a:r>
              <a:rPr lang="en-US" b="1" i="0" dirty="0">
                <a:solidFill>
                  <a:srgbClr val="333333"/>
                </a:solidFill>
                <a:effectLst/>
                <a:latin typeface="Avenir Next W01"/>
              </a:rPr>
              <a:t>Some light pruning</a:t>
            </a:r>
            <a:r>
              <a:rPr lang="en-US" b="0" i="0" dirty="0">
                <a:solidFill>
                  <a:srgbClr val="333333"/>
                </a:solidFill>
                <a:effectLst/>
                <a:latin typeface="Avenir Next W01"/>
              </a:rPr>
              <a:t> is done as well as </a:t>
            </a:r>
            <a:r>
              <a:rPr lang="en-US" b="1" i="0" dirty="0">
                <a:solidFill>
                  <a:srgbClr val="333333"/>
                </a:solidFill>
                <a:effectLst/>
                <a:latin typeface="Avenir Next W01"/>
              </a:rPr>
              <a:t>cleaning the surface </a:t>
            </a:r>
            <a:r>
              <a:rPr lang="en-US" b="0" i="0" dirty="0">
                <a:solidFill>
                  <a:srgbClr val="333333"/>
                </a:solidFill>
                <a:effectLst/>
                <a:latin typeface="Avenir Next W01"/>
              </a:rPr>
              <a:t>of the soil.</a:t>
            </a:r>
          </a:p>
          <a:p>
            <a:pPr marL="514350" indent="-514350" algn="l">
              <a:buAutoNum type="arabicPeriod" startAt="3"/>
            </a:pPr>
            <a:r>
              <a:rPr lang="en-US" b="1" i="0" dirty="0">
                <a:solidFill>
                  <a:srgbClr val="333333"/>
                </a:solidFill>
                <a:effectLst/>
                <a:latin typeface="Avenir Next W01"/>
              </a:rPr>
              <a:t>Winter is a great time to do major work on pines like wiring, making big bends, and carving dead wood.</a:t>
            </a:r>
          </a:p>
          <a:p>
            <a:pPr marL="0" indent="0" algn="l">
              <a:buNone/>
            </a:pPr>
            <a:endParaRPr lang="en-US" sz="2200" i="1" dirty="0">
              <a:solidFill>
                <a:srgbClr val="333333"/>
              </a:solidFill>
              <a:latin typeface="Avenir Next W01"/>
            </a:endParaRPr>
          </a:p>
          <a:p>
            <a:pPr marL="0" indent="0" algn="l">
              <a:buNone/>
            </a:pPr>
            <a:r>
              <a:rPr lang="en-US" sz="2200" i="1" dirty="0">
                <a:solidFill>
                  <a:srgbClr val="333333"/>
                </a:solidFill>
                <a:latin typeface="Avenir Next W01"/>
              </a:rPr>
              <a:t>(Courtesy of Chris Baker, Chicago Botanic Garden Bonsai Curator)</a:t>
            </a:r>
            <a:endParaRPr lang="en-US" sz="2200" b="0" i="1" dirty="0">
              <a:solidFill>
                <a:srgbClr val="333333"/>
              </a:solidFill>
              <a:effectLst/>
              <a:latin typeface="Avenir Next W01"/>
            </a:endParaRPr>
          </a:p>
          <a:p>
            <a:endParaRPr lang="en-US" dirty="0"/>
          </a:p>
        </p:txBody>
      </p:sp>
    </p:spTree>
    <p:extLst>
      <p:ext uri="{BB962C8B-B14F-4D97-AF65-F5344CB8AC3E}">
        <p14:creationId xmlns:p14="http://schemas.microsoft.com/office/powerpoint/2010/main" val="2680024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67D87-E57C-4ACF-BB8A-8FF4ECB3E237}"/>
              </a:ext>
            </a:extLst>
          </p:cNvPr>
          <p:cNvSpPr>
            <a:spLocks noGrp="1"/>
          </p:cNvSpPr>
          <p:nvPr>
            <p:ph type="title"/>
          </p:nvPr>
        </p:nvSpPr>
        <p:spPr/>
        <p:txBody>
          <a:bodyPr>
            <a:normAutofit fontScale="90000"/>
          </a:bodyPr>
          <a:lstStyle/>
          <a:p>
            <a:r>
              <a:rPr lang="en-US" b="1" i="0" dirty="0">
                <a:solidFill>
                  <a:srgbClr val="333333"/>
                </a:solidFill>
                <a:effectLst/>
                <a:latin typeface="Avenir Next W01"/>
              </a:rPr>
              <a:t>                Remove Old Needles on Pines</a:t>
            </a:r>
            <a:br>
              <a:rPr lang="en-US" b="1" i="0" dirty="0">
                <a:solidFill>
                  <a:srgbClr val="333333"/>
                </a:solidFill>
                <a:effectLst/>
                <a:latin typeface="Avenir Next W01"/>
              </a:rPr>
            </a:br>
            <a:r>
              <a:rPr lang="en-US" b="1" i="0" dirty="0">
                <a:solidFill>
                  <a:srgbClr val="333333"/>
                </a:solidFill>
                <a:effectLst/>
                <a:latin typeface="Avenir Next W01"/>
              </a:rPr>
              <a:t>                       </a:t>
            </a:r>
            <a:r>
              <a:rPr lang="en-US" sz="1600" i="1" dirty="0">
                <a:solidFill>
                  <a:srgbClr val="333333"/>
                </a:solidFill>
                <a:latin typeface="Arial" panose="020B0604020202020204" pitchFamily="34" charset="0"/>
                <a:cs typeface="Arial" panose="020B0604020202020204" pitchFamily="34" charset="0"/>
              </a:rPr>
              <a:t>(Photo credit: Chris Baker, Chicago Botanic Garden Bonsai Curator)</a:t>
            </a:r>
            <a:br>
              <a:rPr lang="en-US" sz="1600" b="0" i="1" dirty="0">
                <a:solidFill>
                  <a:srgbClr val="333333"/>
                </a:solidFill>
                <a:effectLst/>
                <a:latin typeface="Arial" panose="020B0604020202020204" pitchFamily="34" charset="0"/>
                <a:cs typeface="Arial" panose="020B0604020202020204" pitchFamily="34" charset="0"/>
              </a:rPr>
            </a:br>
            <a:endParaRPr lang="en-US" sz="1600" dirty="0"/>
          </a:p>
        </p:txBody>
      </p:sp>
      <p:pic>
        <p:nvPicPr>
          <p:cNvPr id="7170" name="Picture 2">
            <a:extLst>
              <a:ext uri="{FF2B5EF4-FFF2-40B4-BE49-F238E27FC236}">
                <a16:creationId xmlns:a16="http://schemas.microsoft.com/office/drawing/2014/main" id="{3F5AFF6C-BDEA-4C37-A8D8-24F412AF33B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66174" y="2096532"/>
            <a:ext cx="3593651" cy="38095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046403D-A8DB-4074-85FE-B294A6BDB39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76619" y="2096532"/>
            <a:ext cx="3504762" cy="380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22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38513-4BB8-4E2B-955B-B27EBEE4754C}"/>
              </a:ext>
            </a:extLst>
          </p:cNvPr>
          <p:cNvSpPr>
            <a:spLocks noGrp="1"/>
          </p:cNvSpPr>
          <p:nvPr>
            <p:ph type="title"/>
          </p:nvPr>
        </p:nvSpPr>
        <p:spPr/>
        <p:txBody>
          <a:bodyPr/>
          <a:lstStyle/>
          <a:p>
            <a:r>
              <a:rPr lang="en-US" sz="4400" dirty="0">
                <a:effectLst/>
                <a:latin typeface="Arial" panose="020B0604020202020204" pitchFamily="34" charset="0"/>
                <a:ea typeface="Calibri" panose="020F0502020204030204" pitchFamily="34" charset="0"/>
                <a:cs typeface="Times New Roman" panose="02020603050405020304" pitchFamily="18" charset="0"/>
              </a:rPr>
              <a:t>                   </a:t>
            </a:r>
            <a:r>
              <a:rPr lang="en-US" sz="4400" b="1" dirty="0">
                <a:effectLst/>
                <a:latin typeface="Arial" panose="020B0604020202020204" pitchFamily="34" charset="0"/>
                <a:ea typeface="Calibri" panose="020F0502020204030204" pitchFamily="34" charset="0"/>
                <a:cs typeface="Times New Roman" panose="02020603050405020304" pitchFamily="18" charset="0"/>
              </a:rPr>
              <a:t>Lime Sulfur Spray </a:t>
            </a:r>
            <a:endParaRPr lang="en-US" b="1" dirty="0"/>
          </a:p>
        </p:txBody>
      </p:sp>
      <p:sp>
        <p:nvSpPr>
          <p:cNvPr id="3" name="Content Placeholder 2">
            <a:extLst>
              <a:ext uri="{FF2B5EF4-FFF2-40B4-BE49-F238E27FC236}">
                <a16:creationId xmlns:a16="http://schemas.microsoft.com/office/drawing/2014/main" id="{2683DF63-7DD7-49E9-BEFF-8B39AD58547E}"/>
              </a:ext>
            </a:extLst>
          </p:cNvPr>
          <p:cNvSpPr>
            <a:spLocks noGrp="1"/>
          </p:cNvSpPr>
          <p:nvPr>
            <p:ph idx="1"/>
          </p:nvPr>
        </p:nvSpPr>
        <p:spPr>
          <a:xfrm>
            <a:off x="774590" y="1690688"/>
            <a:ext cx="10515600" cy="4351338"/>
          </a:xfrm>
        </p:spPr>
        <p:txBody>
          <a:bodyPr>
            <a:normAutofit fontScale="92500" lnSpcReduction="20000"/>
          </a:bodyPr>
          <a:lstStyle/>
          <a:p>
            <a:pPr marL="0" marR="0" lvl="0" indent="0">
              <a:lnSpc>
                <a:spcPct val="107000"/>
              </a:lnSpc>
              <a:spcBef>
                <a:spcPts val="0"/>
              </a:spcBef>
              <a:spcAft>
                <a:spcPts val="0"/>
              </a:spcAft>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dirty="0">
                <a:effectLst/>
                <a:latin typeface="Arial" panose="020B0604020202020204" pitchFamily="34" charset="0"/>
                <a:ea typeface="Calibri" panose="020F0502020204030204" pitchFamily="34" charset="0"/>
                <a:cs typeface="Arial" panose="020B0604020202020204" pitchFamily="34" charset="0"/>
              </a:rPr>
              <a:t>After foliage is removed from deciduous bonsai and before putting all bonsai in winter storage, spray them using </a:t>
            </a:r>
            <a:r>
              <a:rPr lang="en-US" b="1" dirty="0">
                <a:effectLst/>
                <a:latin typeface="Arial" panose="020B0604020202020204" pitchFamily="34" charset="0"/>
                <a:ea typeface="Calibri" panose="020F0502020204030204" pitchFamily="34" charset="0"/>
                <a:cs typeface="Arial" panose="020B0604020202020204" pitchFamily="34" charset="0"/>
              </a:rPr>
              <a:t>Lime Sulfur </a:t>
            </a:r>
            <a:r>
              <a:rPr lang="en-US" dirty="0">
                <a:effectLst/>
                <a:latin typeface="Arial" panose="020B0604020202020204" pitchFamily="34" charset="0"/>
                <a:ea typeface="Calibri" panose="020F0502020204030204" pitchFamily="34" charset="0"/>
                <a:cs typeface="Arial" panose="020B0604020202020204" pitchFamily="34" charset="0"/>
              </a:rPr>
              <a:t>(one part lime sulfur to 20 parts water). </a:t>
            </a:r>
          </a:p>
          <a:p>
            <a:pPr marL="0" marR="0" lvl="0" indent="0">
              <a:lnSpc>
                <a:spcPct val="107000"/>
              </a:lnSpc>
              <a:spcBef>
                <a:spcPts val="0"/>
              </a:spcBef>
              <a:spcAft>
                <a:spcPts val="0"/>
              </a:spcAft>
              <a:buNone/>
            </a:pPr>
            <a:endParaRPr lang="en-US"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buNone/>
            </a:pPr>
            <a:r>
              <a:rPr lang="en-US" dirty="0">
                <a:effectLst/>
                <a:latin typeface="Arial" panose="020B0604020202020204" pitchFamily="34" charset="0"/>
                <a:ea typeface="Calibri" panose="020F0502020204030204" pitchFamily="34" charset="0"/>
                <a:cs typeface="Arial" panose="020B0604020202020204" pitchFamily="34" charset="0"/>
              </a:rPr>
              <a:t>Lime sulfur is </a:t>
            </a:r>
            <a:r>
              <a:rPr lang="en-US" b="1" dirty="0">
                <a:effectLst/>
                <a:latin typeface="Arial" panose="020B0604020202020204" pitchFamily="34" charset="0"/>
                <a:ea typeface="Calibri" panose="020F0502020204030204" pitchFamily="34" charset="0"/>
                <a:cs typeface="Arial" panose="020B0604020202020204" pitchFamily="34" charset="0"/>
              </a:rPr>
              <a:t>both a fungicide and an insecticide</a:t>
            </a:r>
            <a:r>
              <a:rPr lang="en-US" dirty="0">
                <a:effectLst/>
                <a:latin typeface="Arial" panose="020B0604020202020204" pitchFamily="34" charset="0"/>
                <a:ea typeface="Calibri" panose="020F0502020204030204" pitchFamily="34" charset="0"/>
                <a:cs typeface="Arial" panose="020B0604020202020204" pitchFamily="34" charset="0"/>
              </a:rPr>
              <a:t>, treating many fungal diseases and controlling overwintering insects. </a:t>
            </a:r>
            <a:endParaRPr lang="en-US" u="sng"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endParaRPr lang="en-US" b="0" i="0" dirty="0">
              <a:solidFill>
                <a:srgbClr val="262A2D"/>
              </a:solidFill>
              <a:latin typeface="Arial" panose="020B0604020202020204" pitchFamily="34" charset="0"/>
              <a:cs typeface="Arial" panose="020B0604020202020204" pitchFamily="34" charset="0"/>
            </a:endParaRPr>
          </a:p>
          <a:p>
            <a:pPr marL="0" marR="0" lvl="0" indent="0">
              <a:lnSpc>
                <a:spcPct val="107000"/>
              </a:lnSpc>
              <a:spcBef>
                <a:spcPts val="0"/>
              </a:spcBef>
              <a:spcAft>
                <a:spcPts val="0"/>
              </a:spcAft>
              <a:buNone/>
            </a:pPr>
            <a:r>
              <a:rPr lang="en-US" b="0" i="0" dirty="0">
                <a:solidFill>
                  <a:srgbClr val="262A2D"/>
                </a:solidFill>
                <a:latin typeface="Arial" panose="020B0604020202020204" pitchFamily="34" charset="0"/>
                <a:cs typeface="Arial" panose="020B0604020202020204" pitchFamily="34" charset="0"/>
              </a:rPr>
              <a:t>In 2008, the EPA</a:t>
            </a:r>
            <a:r>
              <a:rPr lang="en-US" b="0" i="0" dirty="0">
                <a:solidFill>
                  <a:srgbClr val="262A2D"/>
                </a:solidFill>
                <a:effectLst/>
                <a:latin typeface="Lucida Grande"/>
              </a:rPr>
              <a:t> questioned whether lime sulfur, which can cause irreversible eye damage, should be available to homeowners, so it is hard to find. </a:t>
            </a:r>
            <a:r>
              <a:rPr lang="en-US" u="sng" dirty="0">
                <a:effectLst/>
                <a:latin typeface="Arial" panose="020B0604020202020204" pitchFamily="34" charset="0"/>
                <a:ea typeface="Calibri" panose="020F0502020204030204" pitchFamily="34" charset="0"/>
                <a:cs typeface="Arial" panose="020B0604020202020204" pitchFamily="34" charset="0"/>
              </a:rPr>
              <a:t>Protect yourself, valuable pots and soil surface from spray.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00450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8B940-7684-424C-B796-6651F974A855}"/>
              </a:ext>
            </a:extLst>
          </p:cNvPr>
          <p:cNvSpPr>
            <a:spLocks noGrp="1"/>
          </p:cNvSpPr>
          <p:nvPr>
            <p:ph type="title"/>
          </p:nvPr>
        </p:nvSpPr>
        <p:spPr>
          <a:xfrm>
            <a:off x="1235765" y="378559"/>
            <a:ext cx="10515600" cy="2470151"/>
          </a:xfrm>
        </p:spPr>
        <p:txBody>
          <a:bodyPr>
            <a:normAutofit/>
          </a:bodyPr>
          <a:lstStyle/>
          <a:p>
            <a:r>
              <a:rPr lang="en-US" sz="6000" b="1" dirty="0">
                <a:latin typeface="Arial" panose="020B0604020202020204" pitchFamily="34" charset="0"/>
                <a:cs typeface="Arial" panose="020B0604020202020204" pitchFamily="34" charset="0"/>
              </a:rPr>
              <a:t>      TROPICAL BONSAI</a:t>
            </a:r>
          </a:p>
        </p:txBody>
      </p:sp>
      <p:pic>
        <p:nvPicPr>
          <p:cNvPr id="5" name="Content Placeholder 4">
            <a:extLst>
              <a:ext uri="{FF2B5EF4-FFF2-40B4-BE49-F238E27FC236}">
                <a16:creationId xmlns:a16="http://schemas.microsoft.com/office/drawing/2014/main" id="{D8008B28-D569-43FA-8155-DE86B542ED08}"/>
              </a:ext>
            </a:extLst>
          </p:cNvPr>
          <p:cNvPicPr>
            <a:picLocks noGrp="1" noChangeAspect="1"/>
          </p:cNvPicPr>
          <p:nvPr>
            <p:ph idx="1"/>
          </p:nvPr>
        </p:nvPicPr>
        <p:blipFill>
          <a:blip r:embed="rId2"/>
          <a:stretch>
            <a:fillRect/>
          </a:stretch>
        </p:blipFill>
        <p:spPr>
          <a:xfrm>
            <a:off x="2655736" y="2242268"/>
            <a:ext cx="7005099" cy="3991555"/>
          </a:xfrm>
        </p:spPr>
      </p:pic>
    </p:spTree>
    <p:extLst>
      <p:ext uri="{BB962C8B-B14F-4D97-AF65-F5344CB8AC3E}">
        <p14:creationId xmlns:p14="http://schemas.microsoft.com/office/powerpoint/2010/main" val="1636148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45711-7438-4FE0-B57D-043B8030967F}"/>
              </a:ext>
            </a:extLst>
          </p:cNvPr>
          <p:cNvSpPr>
            <a:spLocks noGrp="1"/>
          </p:cNvSpPr>
          <p:nvPr>
            <p:ph type="title"/>
          </p:nvPr>
        </p:nvSpPr>
        <p:spPr>
          <a:xfrm>
            <a:off x="838200" y="365125"/>
            <a:ext cx="10515600" cy="2704078"/>
          </a:xfrm>
        </p:spPr>
        <p:txBody>
          <a:bodyPr>
            <a:normAutofit/>
          </a:bodyPr>
          <a:lstStyle/>
          <a:p>
            <a:r>
              <a:rPr lang="en-US" sz="6000" b="1" dirty="0">
                <a:latin typeface="Arial" panose="020B0604020202020204" pitchFamily="34" charset="0"/>
                <a:cs typeface="Arial" panose="020B0604020202020204" pitchFamily="34" charset="0"/>
              </a:rPr>
              <a:t>       COLD ACCLIMATION  </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            &amp; DORMANCY</a:t>
            </a:r>
          </a:p>
        </p:txBody>
      </p:sp>
      <p:pic>
        <p:nvPicPr>
          <p:cNvPr id="7" name="Content Placeholder 6">
            <a:extLst>
              <a:ext uri="{FF2B5EF4-FFF2-40B4-BE49-F238E27FC236}">
                <a16:creationId xmlns:a16="http://schemas.microsoft.com/office/drawing/2014/main" id="{3A74ADEB-BAB3-4DB1-A3C6-B5DEE7473E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2427" y="2949934"/>
            <a:ext cx="5263763" cy="3617842"/>
          </a:xfrm>
        </p:spPr>
      </p:pic>
    </p:spTree>
    <p:extLst>
      <p:ext uri="{BB962C8B-B14F-4D97-AF65-F5344CB8AC3E}">
        <p14:creationId xmlns:p14="http://schemas.microsoft.com/office/powerpoint/2010/main" val="1083418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0CF3E-1797-4903-94FA-158CEB7592E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Asheville Hardiness Zone = 7a</a:t>
            </a:r>
          </a:p>
        </p:txBody>
      </p:sp>
      <p:pic>
        <p:nvPicPr>
          <p:cNvPr id="4" name="Content Placeholder 3">
            <a:extLst>
              <a:ext uri="{FF2B5EF4-FFF2-40B4-BE49-F238E27FC236}">
                <a16:creationId xmlns:a16="http://schemas.microsoft.com/office/drawing/2014/main" id="{7EFFDCD2-2415-414E-8B78-18277B13AA0B}"/>
              </a:ext>
            </a:extLst>
          </p:cNvPr>
          <p:cNvPicPr>
            <a:picLocks noGrp="1" noChangeAspect="1"/>
          </p:cNvPicPr>
          <p:nvPr>
            <p:ph idx="1"/>
          </p:nvPr>
        </p:nvPicPr>
        <p:blipFill>
          <a:blip r:embed="rId2"/>
          <a:stretch>
            <a:fillRect/>
          </a:stretch>
        </p:blipFill>
        <p:spPr>
          <a:xfrm>
            <a:off x="1513840" y="1690688"/>
            <a:ext cx="8818880" cy="4598352"/>
          </a:xfrm>
          <a:prstGeom prst="rect">
            <a:avLst/>
          </a:prstGeom>
        </p:spPr>
      </p:pic>
    </p:spTree>
    <p:extLst>
      <p:ext uri="{BB962C8B-B14F-4D97-AF65-F5344CB8AC3E}">
        <p14:creationId xmlns:p14="http://schemas.microsoft.com/office/powerpoint/2010/main" val="2720112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A99A-2F4E-4D55-B5D6-1399726130B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What Does the USDA Map Mean?</a:t>
            </a:r>
          </a:p>
        </p:txBody>
      </p:sp>
      <p:sp>
        <p:nvSpPr>
          <p:cNvPr id="3" name="Content Placeholder 2">
            <a:extLst>
              <a:ext uri="{FF2B5EF4-FFF2-40B4-BE49-F238E27FC236}">
                <a16:creationId xmlns:a16="http://schemas.microsoft.com/office/drawing/2014/main" id="{CCFFE60E-342F-4415-99AD-5AD2D0C32ADB}"/>
              </a:ext>
            </a:extLst>
          </p:cNvPr>
          <p:cNvSpPr>
            <a:spLocks noGrp="1"/>
          </p:cNvSpPr>
          <p:nvPr>
            <p:ph idx="1"/>
          </p:nvPr>
        </p:nvSpPr>
        <p:spPr/>
        <p:txBody>
          <a:bodyPr>
            <a:normAutofit fontScale="25000" lnSpcReduction="20000"/>
          </a:bodyPr>
          <a:lstStyle/>
          <a:p>
            <a:pPr marL="0" marR="0" indent="0">
              <a:lnSpc>
                <a:spcPct val="107000"/>
              </a:lnSpc>
              <a:spcBef>
                <a:spcPts val="0"/>
              </a:spcBef>
              <a:spcAft>
                <a:spcPts val="800"/>
              </a:spcAft>
              <a:buNone/>
            </a:pPr>
            <a:r>
              <a:rPr lang="en-US" sz="1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USDA map is a good starting point when you're trying to decide what plants to grow</a:t>
            </a:r>
            <a:r>
              <a:rPr lang="en-US" sz="11200" dirty="0">
                <a:effectLst/>
                <a:latin typeface="Arial" panose="020B0604020202020204" pitchFamily="34" charset="0"/>
                <a:ea typeface="Calibri" panose="020F0502020204030204" pitchFamily="34" charset="0"/>
                <a:cs typeface="Arial" panose="020B0604020202020204" pitchFamily="34" charset="0"/>
              </a:rPr>
              <a:t> </a:t>
            </a:r>
            <a:r>
              <a:rPr lang="en-US" sz="11200" u="sng" dirty="0">
                <a:effectLst/>
                <a:latin typeface="Arial" panose="020B0604020202020204" pitchFamily="34" charset="0"/>
                <a:ea typeface="Calibri" panose="020F0502020204030204" pitchFamily="34" charset="0"/>
                <a:cs typeface="Arial" panose="020B0604020202020204" pitchFamily="34" charset="0"/>
              </a:rPr>
              <a:t>in the ground </a:t>
            </a:r>
            <a:r>
              <a:rPr lang="en-US" sz="11200" dirty="0">
                <a:effectLst/>
                <a:latin typeface="Arial" panose="020B0604020202020204" pitchFamily="34" charset="0"/>
                <a:ea typeface="Calibri" panose="020F0502020204030204" pitchFamily="34" charset="0"/>
                <a:cs typeface="Arial" panose="020B0604020202020204" pitchFamily="34" charset="0"/>
              </a:rPr>
              <a:t>in the </a:t>
            </a:r>
            <a:r>
              <a:rPr lang="en-US" sz="11200" b="1" dirty="0">
                <a:effectLst/>
                <a:latin typeface="Arial" panose="020B0604020202020204" pitchFamily="34" charset="0"/>
                <a:ea typeface="Calibri" panose="020F0502020204030204" pitchFamily="34" charset="0"/>
                <a:cs typeface="Arial" panose="020B0604020202020204" pitchFamily="34" charset="0"/>
              </a:rPr>
              <a:t>Asheville area</a:t>
            </a:r>
            <a:r>
              <a:rPr lang="en-US" sz="11200" dirty="0">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endParaRPr lang="en-US" sz="112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ts val="2400"/>
              </a:lnSpc>
              <a:spcBef>
                <a:spcPts val="0"/>
              </a:spcBef>
              <a:spcAft>
                <a:spcPts val="600"/>
              </a:spcAft>
              <a:buNone/>
            </a:pPr>
            <a:r>
              <a:rPr lang="en-US" sz="1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Here in Zone 7a, the average annual extreme </a:t>
            </a:r>
            <a:r>
              <a:rPr lang="en-US" sz="112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minimum temperature is 0°</a:t>
            </a:r>
            <a:r>
              <a:rPr lang="en-US" sz="11200" u="sng" dirty="0">
                <a:solidFill>
                  <a:srgbClr val="000000"/>
                </a:solidFill>
                <a:effectLst/>
                <a:latin typeface="Arial" panose="020B0604020202020204" pitchFamily="34" charset="0"/>
                <a:ea typeface="Calibri" panose="020F0502020204030204" pitchFamily="34" charset="0"/>
              </a:rPr>
              <a:t>F</a:t>
            </a:r>
            <a:r>
              <a:rPr lang="en-US" sz="112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to 5°F</a:t>
            </a:r>
            <a:r>
              <a:rPr lang="en-US" sz="1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Winters only occasionally hit the negatives in this zone.</a:t>
            </a:r>
          </a:p>
          <a:p>
            <a:pPr marL="0" marR="0">
              <a:lnSpc>
                <a:spcPts val="2400"/>
              </a:lnSpc>
              <a:spcBef>
                <a:spcPts val="0"/>
              </a:spcBef>
              <a:spcAft>
                <a:spcPts val="600"/>
              </a:spcAft>
            </a:pPr>
            <a:endParaRPr lang="en-US" sz="1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indent="0">
              <a:lnSpc>
                <a:spcPts val="2400"/>
              </a:lnSpc>
              <a:spcBef>
                <a:spcPts val="0"/>
              </a:spcBef>
              <a:spcAft>
                <a:spcPts val="600"/>
              </a:spcAft>
              <a:buNone/>
            </a:pPr>
            <a:r>
              <a:rPr lang="en-US" sz="1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 plants that are rated to be hardy in Zone 7a should, </a:t>
            </a:r>
            <a:r>
              <a:rPr lang="en-US" sz="112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planted in the ground</a:t>
            </a:r>
            <a:r>
              <a:rPr lang="en-US" sz="1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 able to withstand temperatures of 0°</a:t>
            </a:r>
            <a:r>
              <a:rPr lang="en-US" sz="11200" dirty="0">
                <a:solidFill>
                  <a:srgbClr val="000000"/>
                </a:solidFill>
                <a:effectLst/>
                <a:latin typeface="Arial" panose="020B0604020202020204" pitchFamily="34" charset="0"/>
                <a:ea typeface="Calibri" panose="020F0502020204030204" pitchFamily="34" charset="0"/>
              </a:rPr>
              <a:t>F</a:t>
            </a:r>
            <a:r>
              <a:rPr lang="en-US" sz="1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to 5°F. </a:t>
            </a:r>
            <a:endParaRPr lang="en-US" sz="11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indent="0">
              <a:lnSpc>
                <a:spcPts val="2400"/>
              </a:lnSpc>
              <a:spcBef>
                <a:spcPts val="0"/>
              </a:spcBef>
              <a:spcAft>
                <a:spcPts val="600"/>
              </a:spcAft>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87943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2F1B-2BE1-499E-AE0B-B80F7ADF53B8}"/>
              </a:ext>
            </a:extLst>
          </p:cNvPr>
          <p:cNvSpPr>
            <a:spLocks noGrp="1"/>
          </p:cNvSpPr>
          <p:nvPr>
            <p:ph type="title"/>
          </p:nvPr>
        </p:nvSpPr>
        <p:spPr>
          <a:xfrm>
            <a:off x="838200" y="365125"/>
            <a:ext cx="10515600" cy="690789"/>
          </a:xfrm>
        </p:spPr>
        <p:txBody>
          <a:bodyPr>
            <a:normAutofit fontScale="90000"/>
          </a:bodyPr>
          <a:lstStyle/>
          <a:p>
            <a:r>
              <a:rPr lang="en-US" b="1" dirty="0">
                <a:latin typeface="Arial" panose="020B0604020202020204" pitchFamily="34" charset="0"/>
                <a:cs typeface="Arial" panose="020B0604020202020204" pitchFamily="34" charset="0"/>
              </a:rPr>
              <a:t>	      Above-Ground Cold Hardiness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Bell Curve</a:t>
            </a:r>
          </a:p>
        </p:txBody>
      </p:sp>
      <p:sp>
        <p:nvSpPr>
          <p:cNvPr id="8" name="TextBox 7">
            <a:extLst>
              <a:ext uri="{FF2B5EF4-FFF2-40B4-BE49-F238E27FC236}">
                <a16:creationId xmlns:a16="http://schemas.microsoft.com/office/drawing/2014/main" id="{918F1030-4D39-4AF8-B1DB-A0EFA8B78FFF}"/>
              </a:ext>
            </a:extLst>
          </p:cNvPr>
          <p:cNvSpPr txBox="1"/>
          <p:nvPr/>
        </p:nvSpPr>
        <p:spPr>
          <a:xfrm>
            <a:off x="1796996" y="1360713"/>
            <a:ext cx="8958090" cy="400110"/>
          </a:xfrm>
          <a:prstGeom prst="rect">
            <a:avLst/>
          </a:prstGeom>
          <a:noFill/>
        </p:spPr>
        <p:txBody>
          <a:bodyPr wrap="square">
            <a:spAutoFit/>
          </a:bodyPr>
          <a:lstStyle/>
          <a:p>
            <a:r>
              <a:rPr lang="en-US" sz="1000" b="0" i="0" dirty="0">
                <a:solidFill>
                  <a:srgbClr val="333333"/>
                </a:solidFill>
                <a:effectLst/>
                <a:latin typeface="Arial" panose="020B0604020202020204" pitchFamily="34" charset="0"/>
              </a:rPr>
              <a:t>DeHayes, Donald H.; Schaberg, Paul G.; Strimbeck, G.Richard. 2001. </a:t>
            </a:r>
            <a:r>
              <a:rPr lang="en-US" sz="1000" b="1" i="0" dirty="0">
                <a:solidFill>
                  <a:srgbClr val="333333"/>
                </a:solidFill>
                <a:effectLst/>
                <a:latin typeface="Arial" panose="020B0604020202020204" pitchFamily="34" charset="0"/>
              </a:rPr>
              <a:t>Red spruce (</a:t>
            </a:r>
            <a:r>
              <a:rPr lang="en-US" sz="1000" b="1" i="1" dirty="0">
                <a:solidFill>
                  <a:srgbClr val="333333"/>
                </a:solidFill>
                <a:effectLst/>
                <a:latin typeface="Arial" panose="020B0604020202020204" pitchFamily="34" charset="0"/>
              </a:rPr>
              <a:t>Picea rubens</a:t>
            </a:r>
            <a:r>
              <a:rPr lang="en-US" sz="1000" b="1" i="0" dirty="0">
                <a:solidFill>
                  <a:srgbClr val="333333"/>
                </a:solidFill>
                <a:effectLst/>
                <a:latin typeface="Arial" panose="020B0604020202020204" pitchFamily="34" charset="0"/>
              </a:rPr>
              <a:t> Sarg.) cold hardiness and freezing injury susceptibility </a:t>
            </a:r>
            <a:r>
              <a:rPr lang="en-US" sz="1000" b="0" i="0" dirty="0">
                <a:solidFill>
                  <a:srgbClr val="333333"/>
                </a:solidFill>
                <a:effectLst/>
                <a:latin typeface="Arial" panose="020B0604020202020204" pitchFamily="34" charset="0"/>
              </a:rPr>
              <a:t>Chapter 18. In: Bigras, F.; Columbo, S.J., eds. Conifer cold hardiness: 495-529, at 502.</a:t>
            </a:r>
            <a:endParaRPr lang="en-US" sz="1000" dirty="0"/>
          </a:p>
        </p:txBody>
      </p:sp>
      <p:pic>
        <p:nvPicPr>
          <p:cNvPr id="6" name="Content Placeholder 5">
            <a:extLst>
              <a:ext uri="{FF2B5EF4-FFF2-40B4-BE49-F238E27FC236}">
                <a16:creationId xmlns:a16="http://schemas.microsoft.com/office/drawing/2014/main" id="{831D7DBD-C7C2-4766-86FA-398C63752B9F}"/>
              </a:ext>
            </a:extLst>
          </p:cNvPr>
          <p:cNvPicPr>
            <a:picLocks noGrp="1" noChangeAspect="1"/>
          </p:cNvPicPr>
          <p:nvPr>
            <p:ph idx="1"/>
          </p:nvPr>
        </p:nvPicPr>
        <p:blipFill>
          <a:blip r:embed="rId2"/>
          <a:stretch>
            <a:fillRect/>
          </a:stretch>
        </p:blipFill>
        <p:spPr>
          <a:xfrm>
            <a:off x="1661823" y="1985065"/>
            <a:ext cx="8250723" cy="4032457"/>
          </a:xfrm>
        </p:spPr>
      </p:pic>
    </p:spTree>
    <p:extLst>
      <p:ext uri="{BB962C8B-B14F-4D97-AF65-F5344CB8AC3E}">
        <p14:creationId xmlns:p14="http://schemas.microsoft.com/office/powerpoint/2010/main" val="3986013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F71-D927-4F70-8227-B339972C9144}"/>
              </a:ext>
            </a:extLst>
          </p:cNvPr>
          <p:cNvSpPr>
            <a:spLocks noGrp="1"/>
          </p:cNvSpPr>
          <p:nvPr>
            <p:ph type="title"/>
          </p:nvPr>
        </p:nvSpPr>
        <p:spPr/>
        <p:txBody>
          <a:bodyPr>
            <a:normAutofit/>
          </a:bodyPr>
          <a:lstStyle/>
          <a:p>
            <a:r>
              <a:rPr lang="en-US" sz="3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Cold Acclimation for Temperate Bonsai</a:t>
            </a:r>
            <a:endParaRPr lang="en-US" sz="3600" dirty="0"/>
          </a:p>
        </p:txBody>
      </p:sp>
      <p:sp>
        <p:nvSpPr>
          <p:cNvPr id="3" name="Content Placeholder 2">
            <a:extLst>
              <a:ext uri="{FF2B5EF4-FFF2-40B4-BE49-F238E27FC236}">
                <a16:creationId xmlns:a16="http://schemas.microsoft.com/office/drawing/2014/main" id="{0E571C02-6890-4764-8109-4F78C0624666}"/>
              </a:ext>
            </a:extLst>
          </p:cNvPr>
          <p:cNvSpPr>
            <a:spLocks noGrp="1"/>
          </p:cNvSpPr>
          <p:nvPr>
            <p:ph idx="1"/>
          </p:nvPr>
        </p:nvSpPr>
        <p:spPr>
          <a:xfrm>
            <a:off x="782320" y="1825625"/>
            <a:ext cx="10515600" cy="4351338"/>
          </a:xfrm>
        </p:spPr>
        <p:txBody>
          <a:bodyPr>
            <a:normAutofit lnSpcReduction="10000"/>
          </a:bodyPr>
          <a:lstStyle/>
          <a:p>
            <a:pPr marL="0" indent="0">
              <a:buNone/>
            </a:pPr>
            <a:r>
              <a:rPr lang="en-US" sz="2800"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By </a:t>
            </a:r>
            <a:r>
              <a:rPr lang="en-US" sz="2800" u="sng"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November</a:t>
            </a:r>
            <a:r>
              <a:rPr lang="en-US" sz="2800"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 temperate trees are already preparing for the coming winter by hardening up and acclimating new growth and, for deciduous trees, dropping leaves to reduce moisture loss. </a:t>
            </a:r>
          </a:p>
          <a:p>
            <a:pPr marL="0" indent="0">
              <a:buNone/>
            </a:pPr>
            <a:endParaRPr lang="en-US" sz="2800"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US" sz="2800"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Temperate trees </a:t>
            </a:r>
            <a:r>
              <a:rPr lang="en-US" sz="2800" u="sng"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need to be exposed to cold weather </a:t>
            </a:r>
            <a:r>
              <a:rPr lang="en-US" sz="2800"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in the fall in order to enter dormancy. </a:t>
            </a:r>
          </a:p>
          <a:p>
            <a:pPr marL="0" indent="0">
              <a:buNone/>
            </a:pPr>
            <a:endParaRPr lang="en-US" sz="2800"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US" sz="2800"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So for most tree species, </a:t>
            </a:r>
            <a:r>
              <a:rPr lang="en-US" sz="2800" u="sng"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wait until the first frost</a:t>
            </a:r>
            <a:r>
              <a:rPr lang="en-US" sz="2800"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 before putting your trees in winter storage or adding protection. </a:t>
            </a:r>
            <a:endParaRPr lang="en-US" dirty="0"/>
          </a:p>
        </p:txBody>
      </p:sp>
    </p:spTree>
    <p:extLst>
      <p:ext uri="{BB962C8B-B14F-4D97-AF65-F5344CB8AC3E}">
        <p14:creationId xmlns:p14="http://schemas.microsoft.com/office/powerpoint/2010/main" val="2468132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54A3-A859-4817-9573-82915657990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Signs of Cold Acclimation</a:t>
            </a:r>
          </a:p>
        </p:txBody>
      </p:sp>
      <p:pic>
        <p:nvPicPr>
          <p:cNvPr id="6" name="Content Placeholder 5">
            <a:extLst>
              <a:ext uri="{FF2B5EF4-FFF2-40B4-BE49-F238E27FC236}">
                <a16:creationId xmlns:a16="http://schemas.microsoft.com/office/drawing/2014/main" id="{29EC9F21-BEA6-4265-8FA2-9C05DB6E173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97000" y="2426494"/>
            <a:ext cx="4064000" cy="3149600"/>
          </a:xfrm>
        </p:spPr>
      </p:pic>
      <p:pic>
        <p:nvPicPr>
          <p:cNvPr id="8" name="Content Placeholder 7">
            <a:extLst>
              <a:ext uri="{FF2B5EF4-FFF2-40B4-BE49-F238E27FC236}">
                <a16:creationId xmlns:a16="http://schemas.microsoft.com/office/drawing/2014/main" id="{CB8978A5-283E-4862-8DF8-AA74FF3E940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55840" y="1690687"/>
            <a:ext cx="3312160" cy="4802187"/>
          </a:xfrm>
        </p:spPr>
      </p:pic>
    </p:spTree>
    <p:extLst>
      <p:ext uri="{BB962C8B-B14F-4D97-AF65-F5344CB8AC3E}">
        <p14:creationId xmlns:p14="http://schemas.microsoft.com/office/powerpoint/2010/main" val="2263494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6F6A-0701-4DAF-B609-28B0F4A70BC6}"/>
              </a:ext>
            </a:extLst>
          </p:cNvPr>
          <p:cNvSpPr>
            <a:spLocks noGrp="1"/>
          </p:cNvSpPr>
          <p:nvPr>
            <p:ph type="title"/>
          </p:nvPr>
        </p:nvSpPr>
        <p:spPr/>
        <p:txBody>
          <a:bodyPr>
            <a:normAutofit/>
          </a:bodyPr>
          <a:lstStyle/>
          <a:p>
            <a:r>
              <a:rPr lang="en-US" sz="4400" b="1" dirty="0">
                <a:latin typeface="Arial" panose="020B0604020202020204" pitchFamily="34" charset="0"/>
                <a:cs typeface="Arial" panose="020B0604020202020204" pitchFamily="34" charset="0"/>
              </a:rPr>
              <a:t>       Cold Acclimation</a:t>
            </a:r>
          </a:p>
        </p:txBody>
      </p:sp>
      <p:sp>
        <p:nvSpPr>
          <p:cNvPr id="4" name="Text Placeholder 3">
            <a:extLst>
              <a:ext uri="{FF2B5EF4-FFF2-40B4-BE49-F238E27FC236}">
                <a16:creationId xmlns:a16="http://schemas.microsoft.com/office/drawing/2014/main" id="{564CA150-C5E3-4C9E-8A30-281A998BF4B0}"/>
              </a:ext>
            </a:extLst>
          </p:cNvPr>
          <p:cNvSpPr>
            <a:spLocks noGrp="1"/>
          </p:cNvSpPr>
          <p:nvPr>
            <p:ph type="body" sz="half" idx="2"/>
          </p:nvPr>
        </p:nvSpPr>
        <p:spPr/>
        <p:txBody>
          <a:bodyPr>
            <a:normAutofit/>
          </a:bodyPr>
          <a:lstStyle/>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First frost December  2020:</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Hinoki Cypress ready for winter storage</a:t>
            </a:r>
          </a:p>
        </p:txBody>
      </p:sp>
      <p:pic>
        <p:nvPicPr>
          <p:cNvPr id="10" name="Picture Placeholder 9">
            <a:extLst>
              <a:ext uri="{FF2B5EF4-FFF2-40B4-BE49-F238E27FC236}">
                <a16:creationId xmlns:a16="http://schemas.microsoft.com/office/drawing/2014/main" id="{EE431270-77A7-4DF5-8722-8D06A2C0261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2864" b="12864"/>
          <a:stretch>
            <a:fillRect/>
          </a:stretch>
        </p:blipFill>
        <p:spPr/>
      </p:pic>
    </p:spTree>
    <p:extLst>
      <p:ext uri="{BB962C8B-B14F-4D97-AF65-F5344CB8AC3E}">
        <p14:creationId xmlns:p14="http://schemas.microsoft.com/office/powerpoint/2010/main" val="3611040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F0EE5-5AD6-4CCA-9B49-4FD43D1558C7}"/>
              </a:ext>
            </a:extLst>
          </p:cNvPr>
          <p:cNvSpPr>
            <a:spLocks noGrp="1"/>
          </p:cNvSpPr>
          <p:nvPr>
            <p:ph type="title"/>
          </p:nvPr>
        </p:nvSpPr>
        <p:spPr>
          <a:xfrm>
            <a:off x="838200" y="1"/>
            <a:ext cx="10515600" cy="1330959"/>
          </a:xfrm>
        </p:spPr>
        <p:txBody>
          <a:bodyPr/>
          <a:lstStyle/>
          <a:p>
            <a:r>
              <a:rPr lang="en-US" b="1" dirty="0">
                <a:latin typeface="Arial" panose="020B0604020202020204" pitchFamily="34" charset="0"/>
                <a:cs typeface="Arial" panose="020B0604020202020204" pitchFamily="34" charset="0"/>
              </a:rPr>
              <a:t>                        Dormancy </a:t>
            </a:r>
          </a:p>
        </p:txBody>
      </p:sp>
      <p:sp>
        <p:nvSpPr>
          <p:cNvPr id="3" name="Content Placeholder 2">
            <a:extLst>
              <a:ext uri="{FF2B5EF4-FFF2-40B4-BE49-F238E27FC236}">
                <a16:creationId xmlns:a16="http://schemas.microsoft.com/office/drawing/2014/main" id="{B9BC038E-FEB5-47AB-8187-1DBF422DF948}"/>
              </a:ext>
            </a:extLst>
          </p:cNvPr>
          <p:cNvSpPr>
            <a:spLocks noGrp="1"/>
          </p:cNvSpPr>
          <p:nvPr>
            <p:ph idx="1"/>
          </p:nvPr>
        </p:nvSpPr>
        <p:spPr>
          <a:xfrm>
            <a:off x="838200" y="1330960"/>
            <a:ext cx="10515600" cy="5293360"/>
          </a:xfrm>
        </p:spPr>
        <p:txBody>
          <a:bodyPr>
            <a:normAutofit fontScale="40000" lnSpcReduction="20000"/>
          </a:bodyPr>
          <a:lstStyle/>
          <a:p>
            <a:pPr marL="0" marR="0" lvl="0" indent="0">
              <a:lnSpc>
                <a:spcPct val="107000"/>
              </a:lnSpc>
              <a:spcBef>
                <a:spcPts val="0"/>
              </a:spcBef>
              <a:spcAft>
                <a:spcPts val="800"/>
              </a:spcAft>
              <a:buNone/>
              <a:tabLst>
                <a:tab pos="457200" algn="l"/>
              </a:tabLst>
            </a:pPr>
            <a:r>
              <a:rPr lang="en-US" sz="6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Cold Hardening Triggers.</a:t>
            </a:r>
            <a:r>
              <a:rPr lang="en-US" sz="6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Exposure to </a:t>
            </a:r>
            <a:r>
              <a:rPr lang="en-US" sz="60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short days</a:t>
            </a:r>
            <a:r>
              <a:rPr lang="en-US" sz="6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60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low temperatures </a:t>
            </a:r>
            <a:r>
              <a:rPr lang="en-US" sz="6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and (very importantly) </a:t>
            </a:r>
            <a:r>
              <a:rPr lang="en-US" sz="60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frost</a:t>
            </a:r>
            <a:r>
              <a:rPr lang="en-US" sz="6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induces the bonsai to begin "cold hardening" to sustain it from the coming winter temperatures.</a:t>
            </a:r>
          </a:p>
          <a:p>
            <a:pPr marL="0" marR="0" lvl="0" indent="0">
              <a:lnSpc>
                <a:spcPct val="107000"/>
              </a:lnSpc>
              <a:spcBef>
                <a:spcPts val="0"/>
              </a:spcBef>
              <a:spcAft>
                <a:spcPts val="800"/>
              </a:spcAft>
              <a:buNone/>
              <a:tabLst>
                <a:tab pos="457200" algn="l"/>
              </a:tabLst>
            </a:pPr>
            <a:endParaRPr lang="en-US" sz="5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None/>
              <a:tabLst>
                <a:tab pos="457200" algn="l"/>
              </a:tabLst>
            </a:pPr>
            <a:r>
              <a:rPr lang="en-US" sz="6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Chilling Requirement. </a:t>
            </a:r>
            <a:r>
              <a:rPr lang="en-US" sz="6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Temperate bonsai need to undergo a period of chilling to be rested and ready to break dormancy and start regrowth. This period has been defined as </a:t>
            </a:r>
            <a:r>
              <a:rPr lang="en-US" sz="60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33</a:t>
            </a:r>
            <a:r>
              <a:rPr lang="en-US" sz="60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60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-50</a:t>
            </a:r>
            <a:r>
              <a:rPr lang="en-US" sz="60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60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F for a period of 4-6 weeks</a:t>
            </a:r>
            <a:r>
              <a:rPr lang="en-US" sz="6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Time spent at below-freezing temperatures is not counted, and temperatures above 60</a:t>
            </a:r>
            <a:r>
              <a:rPr lang="en-US" sz="6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 </a:t>
            </a:r>
            <a:r>
              <a:rPr lang="en-US" sz="6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degrees are detrimental to chilling. </a:t>
            </a:r>
          </a:p>
          <a:p>
            <a:pPr marL="0" marR="0" lvl="0" indent="0">
              <a:lnSpc>
                <a:spcPct val="107000"/>
              </a:lnSpc>
              <a:spcBef>
                <a:spcPts val="0"/>
              </a:spcBef>
              <a:spcAft>
                <a:spcPts val="800"/>
              </a:spcAft>
              <a:buNone/>
              <a:tabLst>
                <a:tab pos="457200" algn="l"/>
              </a:tabLst>
            </a:pPr>
            <a:endParaRPr lang="en-US" sz="5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None/>
              <a:tabLst>
                <a:tab pos="457200" algn="l"/>
              </a:tabLst>
            </a:pPr>
            <a:r>
              <a:rPr lang="en-US" sz="6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Roots</a:t>
            </a:r>
            <a:r>
              <a:rPr lang="en-US" sz="6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of temperate bonsai do not "cold harden" like the above-ground parts and are </a:t>
            </a:r>
            <a:r>
              <a:rPr lang="en-US" sz="60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much more sensitive</a:t>
            </a:r>
            <a:r>
              <a:rPr lang="en-US" sz="6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to low temperatures and can be more easily damaged.</a:t>
            </a:r>
            <a:endParaRPr lang="en-US" sz="60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057845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0DB9-A61F-422D-9746-91953BDD1466}"/>
              </a:ext>
            </a:extLst>
          </p:cNvPr>
          <p:cNvSpPr>
            <a:spLocks noGrp="1"/>
          </p:cNvSpPr>
          <p:nvPr>
            <p:ph type="title"/>
          </p:nvPr>
        </p:nvSpPr>
        <p:spPr>
          <a:xfrm>
            <a:off x="838200" y="365125"/>
            <a:ext cx="10515600" cy="2362172"/>
          </a:xfrm>
        </p:spPr>
        <p:txBody>
          <a:bodyPr>
            <a:normAutofit/>
          </a:bodyPr>
          <a:lstStyle/>
          <a:p>
            <a:r>
              <a:rPr lang="en-US" sz="6000" b="1" dirty="0">
                <a:latin typeface="Arial" panose="020B0604020202020204" pitchFamily="34" charset="0"/>
                <a:cs typeface="Arial" panose="020B0604020202020204" pitchFamily="34" charset="0"/>
              </a:rPr>
              <a:t>   KILLING TEMERATURES   </a:t>
            </a:r>
          </a:p>
        </p:txBody>
      </p:sp>
      <p:pic>
        <p:nvPicPr>
          <p:cNvPr id="5" name="Content Placeholder 4">
            <a:extLst>
              <a:ext uri="{FF2B5EF4-FFF2-40B4-BE49-F238E27FC236}">
                <a16:creationId xmlns:a16="http://schemas.microsoft.com/office/drawing/2014/main" id="{9F214157-068B-4465-97F3-83EB54A3FA6B}"/>
              </a:ext>
            </a:extLst>
          </p:cNvPr>
          <p:cNvPicPr>
            <a:picLocks noGrp="1" noChangeAspect="1"/>
          </p:cNvPicPr>
          <p:nvPr>
            <p:ph idx="1"/>
          </p:nvPr>
        </p:nvPicPr>
        <p:blipFill>
          <a:blip r:embed="rId2"/>
          <a:stretch>
            <a:fillRect/>
          </a:stretch>
        </p:blipFill>
        <p:spPr>
          <a:xfrm>
            <a:off x="2027583" y="2313830"/>
            <a:ext cx="8086476" cy="4063116"/>
          </a:xfrm>
        </p:spPr>
      </p:pic>
    </p:spTree>
    <p:extLst>
      <p:ext uri="{BB962C8B-B14F-4D97-AF65-F5344CB8AC3E}">
        <p14:creationId xmlns:p14="http://schemas.microsoft.com/office/powerpoint/2010/main" val="2310589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F743B-82C7-4405-9CC3-D83A2927ABD7}"/>
              </a:ext>
            </a:extLst>
          </p:cNvPr>
          <p:cNvSpPr>
            <a:spLocks noGrp="1"/>
          </p:cNvSpPr>
          <p:nvPr>
            <p:ph type="title"/>
          </p:nvPr>
        </p:nvSpPr>
        <p:spPr>
          <a:xfrm>
            <a:off x="838200" y="365125"/>
            <a:ext cx="10515600" cy="1047115"/>
          </a:xfrm>
        </p:spPr>
        <p:txBody>
          <a:bodyPr>
            <a:normAutofit fontScale="90000"/>
          </a:bodyPr>
          <a:lstStyle/>
          <a:p>
            <a:r>
              <a:rPr lang="en-US" b="1" dirty="0">
                <a:latin typeface="Arial" panose="020B0604020202020204" pitchFamily="34" charset="0"/>
                <a:cs typeface="Arial" panose="020B0604020202020204" pitchFamily="34" charset="0"/>
              </a:rPr>
              <a:t>           Winter Goal for Bonsai Roots: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Avoid “Killing Temperatures”</a:t>
            </a:r>
          </a:p>
        </p:txBody>
      </p:sp>
      <p:sp>
        <p:nvSpPr>
          <p:cNvPr id="3" name="Content Placeholder 2">
            <a:extLst>
              <a:ext uri="{FF2B5EF4-FFF2-40B4-BE49-F238E27FC236}">
                <a16:creationId xmlns:a16="http://schemas.microsoft.com/office/drawing/2014/main" id="{CF694FE2-69B2-4742-8F37-E9509ED53477}"/>
              </a:ext>
            </a:extLst>
          </p:cNvPr>
          <p:cNvSpPr>
            <a:spLocks noGrp="1"/>
          </p:cNvSpPr>
          <p:nvPr>
            <p:ph idx="1"/>
          </p:nvPr>
        </p:nvSpPr>
        <p:spPr>
          <a:xfrm>
            <a:off x="838200" y="1825624"/>
            <a:ext cx="10515600" cy="4859655"/>
          </a:xfrm>
        </p:spPr>
        <p:txBody>
          <a:bodyPr>
            <a:normAutofit fontScale="85000" lnSpcReduction="20000"/>
          </a:bodyPr>
          <a:lstStyle/>
          <a:p>
            <a:pPr marL="0" indent="0">
              <a:buNone/>
            </a:pPr>
            <a:r>
              <a:rPr lang="en-US" dirty="0">
                <a:solidFill>
                  <a:srgbClr val="000000"/>
                </a:solidFill>
                <a:effectLst/>
                <a:latin typeface="Arial" panose="020B0604020202020204" pitchFamily="34" charset="0"/>
                <a:ea typeface="Calibri" panose="020F0502020204030204" pitchFamily="34" charset="0"/>
              </a:rPr>
              <a:t>For us, this goal is typically accomplished by one of the following means (in order of decreasing effectiveness):</a:t>
            </a:r>
          </a:p>
          <a:p>
            <a:pPr marL="0" indent="0">
              <a:buNone/>
            </a:pPr>
            <a:endParaRPr lang="en-US" dirty="0">
              <a:solidFill>
                <a:srgbClr val="000000"/>
              </a:solidFill>
              <a:effectLst/>
              <a:latin typeface="Arial" panose="020B0604020202020204" pitchFamily="34" charset="0"/>
              <a:ea typeface="Calibri" panose="020F0502020204030204" pitchFamily="34" charset="0"/>
            </a:endParaRPr>
          </a:p>
          <a:p>
            <a:r>
              <a:rPr lang="en-US" dirty="0">
                <a:solidFill>
                  <a:srgbClr val="000000"/>
                </a:solidFill>
                <a:latin typeface="Arial" panose="020B0604020202020204" pitchFamily="34" charset="0"/>
                <a:ea typeface="Calibri" panose="020F0502020204030204" pitchFamily="34" charset="0"/>
              </a:rPr>
              <a:t>K</a:t>
            </a:r>
            <a:r>
              <a:rPr lang="en-US" dirty="0">
                <a:solidFill>
                  <a:srgbClr val="000000"/>
                </a:solidFill>
                <a:effectLst/>
                <a:latin typeface="Arial" panose="020B0604020202020204" pitchFamily="34" charset="0"/>
                <a:ea typeface="Calibri" panose="020F0502020204030204" pitchFamily="34" charset="0"/>
              </a:rPr>
              <a:t>eeping the bonsai in a temperature-controlled </a:t>
            </a:r>
            <a:r>
              <a:rPr lang="en-US" u="sng" dirty="0">
                <a:solidFill>
                  <a:srgbClr val="000000"/>
                </a:solidFill>
                <a:effectLst/>
                <a:latin typeface="Arial" panose="020B0604020202020204" pitchFamily="34" charset="0"/>
                <a:ea typeface="Calibri" panose="020F0502020204030204" pitchFamily="34" charset="0"/>
              </a:rPr>
              <a:t>greenhouse.</a:t>
            </a:r>
            <a:endParaRPr lang="en-US" dirty="0">
              <a:solidFill>
                <a:srgbClr val="000000"/>
              </a:solidFill>
              <a:effectLst/>
              <a:latin typeface="Arial" panose="020B0604020202020204" pitchFamily="34" charset="0"/>
              <a:ea typeface="Calibri" panose="020F0502020204030204" pitchFamily="34" charset="0"/>
            </a:endParaRPr>
          </a:p>
          <a:p>
            <a:pPr marL="0" indent="0">
              <a:buNone/>
            </a:pPr>
            <a:endParaRPr lang="en-US" dirty="0">
              <a:solidFill>
                <a:srgbClr val="000000"/>
              </a:solidFill>
              <a:effectLst/>
              <a:latin typeface="Arial" panose="020B0604020202020204" pitchFamily="34" charset="0"/>
              <a:ea typeface="Calibri" panose="020F0502020204030204" pitchFamily="34" charset="0"/>
            </a:endParaRPr>
          </a:p>
          <a:p>
            <a:r>
              <a:rPr lang="en-US" dirty="0">
                <a:solidFill>
                  <a:srgbClr val="000000"/>
                </a:solidFill>
                <a:latin typeface="Arial" panose="020B0604020202020204" pitchFamily="34" charset="0"/>
                <a:ea typeface="Calibri" panose="020F0502020204030204" pitchFamily="34" charset="0"/>
              </a:rPr>
              <a:t>K</a:t>
            </a:r>
            <a:r>
              <a:rPr lang="en-US" dirty="0">
                <a:solidFill>
                  <a:srgbClr val="000000"/>
                </a:solidFill>
                <a:effectLst/>
                <a:latin typeface="Arial" panose="020B0604020202020204" pitchFamily="34" charset="0"/>
                <a:ea typeface="Calibri" panose="020F0502020204030204" pitchFamily="34" charset="0"/>
              </a:rPr>
              <a:t>eeping the bonsai in a </a:t>
            </a:r>
            <a:r>
              <a:rPr lang="en-US" u="sng" dirty="0">
                <a:solidFill>
                  <a:srgbClr val="000000"/>
                </a:solidFill>
                <a:effectLst/>
                <a:latin typeface="Arial" panose="020B0604020202020204" pitchFamily="34" charset="0"/>
                <a:ea typeface="Calibri" panose="020F0502020204030204" pitchFamily="34" charset="0"/>
              </a:rPr>
              <a:t>cold frame</a:t>
            </a:r>
            <a:r>
              <a:rPr lang="en-US" dirty="0">
                <a:solidFill>
                  <a:srgbClr val="000000"/>
                </a:solidFill>
                <a:effectLst/>
                <a:latin typeface="Arial" panose="020B0604020202020204" pitchFamily="34" charset="0"/>
                <a:ea typeface="Calibri" panose="020F0502020204030204" pitchFamily="34" charset="0"/>
              </a:rPr>
              <a:t>, unheated </a:t>
            </a:r>
            <a:r>
              <a:rPr lang="en-US" u="sng" dirty="0">
                <a:solidFill>
                  <a:srgbClr val="000000"/>
                </a:solidFill>
                <a:effectLst/>
                <a:latin typeface="Arial" panose="020B0604020202020204" pitchFamily="34" charset="0"/>
                <a:ea typeface="Calibri" panose="020F0502020204030204" pitchFamily="34" charset="0"/>
              </a:rPr>
              <a:t>garage</a:t>
            </a:r>
            <a:r>
              <a:rPr lang="en-US" dirty="0">
                <a:solidFill>
                  <a:srgbClr val="000000"/>
                </a:solidFill>
                <a:effectLst/>
                <a:latin typeface="Arial" panose="020B0604020202020204" pitchFamily="34" charset="0"/>
                <a:ea typeface="Calibri" panose="020F0502020204030204" pitchFamily="34" charset="0"/>
              </a:rPr>
              <a:t>, etc.</a:t>
            </a:r>
          </a:p>
          <a:p>
            <a:endParaRPr lang="en-US" dirty="0">
              <a:solidFill>
                <a:srgbClr val="000000"/>
              </a:solidFill>
              <a:effectLst/>
              <a:latin typeface="Arial" panose="020B0604020202020204" pitchFamily="34" charset="0"/>
              <a:ea typeface="Calibri" panose="020F0502020204030204" pitchFamily="34" charset="0"/>
            </a:endParaRPr>
          </a:p>
          <a:p>
            <a:r>
              <a:rPr lang="en-US" dirty="0">
                <a:solidFill>
                  <a:srgbClr val="000000"/>
                </a:solidFill>
                <a:latin typeface="Arial" panose="020B0604020202020204" pitchFamily="34" charset="0"/>
                <a:ea typeface="Calibri" panose="020F0502020204030204" pitchFamily="34" charset="0"/>
              </a:rPr>
              <a:t>Bury the bonsai </a:t>
            </a:r>
            <a:r>
              <a:rPr lang="en-US" u="sng" dirty="0">
                <a:solidFill>
                  <a:srgbClr val="000000"/>
                </a:solidFill>
                <a:latin typeface="Arial" panose="020B0604020202020204" pitchFamily="34" charset="0"/>
                <a:ea typeface="Calibri" panose="020F0502020204030204" pitchFamily="34" charset="0"/>
              </a:rPr>
              <a:t>in a gravel bed </a:t>
            </a:r>
            <a:r>
              <a:rPr lang="en-US" dirty="0">
                <a:solidFill>
                  <a:srgbClr val="000000"/>
                </a:solidFill>
                <a:latin typeface="Arial" panose="020B0604020202020204" pitchFamily="34" charset="0"/>
                <a:ea typeface="Calibri" panose="020F0502020204030204" pitchFamily="34" charset="0"/>
              </a:rPr>
              <a:t>or </a:t>
            </a:r>
            <a:r>
              <a:rPr lang="en-US" u="sng" dirty="0">
                <a:solidFill>
                  <a:srgbClr val="000000"/>
                </a:solidFill>
                <a:latin typeface="Arial" panose="020B0604020202020204" pitchFamily="34" charset="0"/>
                <a:ea typeface="Calibri" panose="020F0502020204030204" pitchFamily="34" charset="0"/>
              </a:rPr>
              <a:t>in the ground.</a:t>
            </a:r>
            <a:endParaRPr lang="en-US" dirty="0">
              <a:solidFill>
                <a:srgbClr val="000000"/>
              </a:solidFill>
              <a:latin typeface="Arial" panose="020B0604020202020204" pitchFamily="34" charset="0"/>
              <a:ea typeface="Calibri" panose="020F0502020204030204" pitchFamily="34" charset="0"/>
            </a:endParaRPr>
          </a:p>
          <a:p>
            <a:endParaRPr lang="en-US" dirty="0">
              <a:solidFill>
                <a:srgbClr val="000000"/>
              </a:solidFill>
              <a:latin typeface="Arial" panose="020B0604020202020204" pitchFamily="34" charset="0"/>
              <a:ea typeface="Calibri" panose="020F0502020204030204" pitchFamily="34" charset="0"/>
            </a:endParaRPr>
          </a:p>
          <a:p>
            <a:r>
              <a:rPr lang="en-US" dirty="0">
                <a:solidFill>
                  <a:srgbClr val="000000"/>
                </a:solidFill>
                <a:latin typeface="Arial" panose="020B0604020202020204" pitchFamily="34" charset="0"/>
                <a:ea typeface="Calibri" panose="020F0502020204030204" pitchFamily="34" charset="0"/>
              </a:rPr>
              <a:t>Pl</a:t>
            </a:r>
            <a:r>
              <a:rPr lang="en-US" dirty="0">
                <a:solidFill>
                  <a:srgbClr val="000000"/>
                </a:solidFill>
                <a:effectLst/>
                <a:latin typeface="Arial" panose="020B0604020202020204" pitchFamily="34" charset="0"/>
                <a:ea typeface="Calibri" panose="020F0502020204030204" pitchFamily="34" charset="0"/>
              </a:rPr>
              <a:t>acing the bonsai </a:t>
            </a:r>
            <a:r>
              <a:rPr lang="en-US" u="sng" dirty="0">
                <a:solidFill>
                  <a:srgbClr val="000000"/>
                </a:solidFill>
                <a:effectLst/>
                <a:latin typeface="Arial" panose="020B0604020202020204" pitchFamily="34" charset="0"/>
                <a:ea typeface="Calibri" panose="020F0502020204030204" pitchFamily="34" charset="0"/>
              </a:rPr>
              <a:t>on the ground</a:t>
            </a:r>
            <a:r>
              <a:rPr lang="en-US" dirty="0">
                <a:solidFill>
                  <a:srgbClr val="000000"/>
                </a:solidFill>
                <a:effectLst/>
                <a:latin typeface="Arial" panose="020B0604020202020204" pitchFamily="34" charset="0"/>
                <a:ea typeface="Calibri" panose="020F0502020204030204" pitchFamily="34" charset="0"/>
              </a:rPr>
              <a:t> surrounded by mulch. </a:t>
            </a:r>
          </a:p>
          <a:p>
            <a:endParaRPr lang="en-US" dirty="0">
              <a:solidFill>
                <a:srgbClr val="000000"/>
              </a:solidFill>
              <a:effectLst/>
              <a:latin typeface="Arial" panose="020B0604020202020204" pitchFamily="34" charset="0"/>
              <a:ea typeface="Calibri" panose="020F0502020204030204" pitchFamily="34" charset="0"/>
            </a:endParaRPr>
          </a:p>
          <a:p>
            <a:r>
              <a:rPr lang="en-US" dirty="0">
                <a:solidFill>
                  <a:srgbClr val="000000"/>
                </a:solidFill>
                <a:latin typeface="Arial" panose="020B0604020202020204" pitchFamily="34" charset="0"/>
                <a:ea typeface="Calibri" panose="020F0502020204030204" pitchFamily="34" charset="0"/>
              </a:rPr>
              <a:t>Wrapping pots with </a:t>
            </a:r>
            <a:r>
              <a:rPr lang="en-US" u="sng" dirty="0">
                <a:solidFill>
                  <a:srgbClr val="000000"/>
                </a:solidFill>
                <a:latin typeface="Arial" panose="020B0604020202020204" pitchFamily="34" charset="0"/>
                <a:ea typeface="Calibri" panose="020F0502020204030204" pitchFamily="34" charset="0"/>
              </a:rPr>
              <a:t>frost blankets </a:t>
            </a:r>
            <a:r>
              <a:rPr lang="en-US" dirty="0">
                <a:solidFill>
                  <a:srgbClr val="000000"/>
                </a:solidFill>
                <a:latin typeface="Arial" panose="020B0604020202020204" pitchFamily="34" charset="0"/>
                <a:ea typeface="Calibri" panose="020F0502020204030204" pitchFamily="34" charset="0"/>
              </a:rPr>
              <a:t>or bed sheets on cold days and nights.</a:t>
            </a:r>
            <a:endParaRPr lang="en-US" dirty="0">
              <a:solidFill>
                <a:srgbClr val="000000"/>
              </a:solidFill>
              <a:effectLst/>
              <a:latin typeface="Arial" panose="020B0604020202020204" pitchFamily="34" charset="0"/>
              <a:ea typeface="Calibri" panose="020F0502020204030204" pitchFamily="34" charset="0"/>
            </a:endParaRPr>
          </a:p>
          <a:p>
            <a:endParaRPr lang="en-US"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729773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09F2-DB63-47C4-B5C4-42AE0EC5A96A}"/>
              </a:ext>
            </a:extLst>
          </p:cNvPr>
          <p:cNvSpPr>
            <a:spLocks noGrp="1"/>
          </p:cNvSpPr>
          <p:nvPr>
            <p:ph type="title"/>
          </p:nvPr>
        </p:nvSpPr>
        <p:spPr/>
        <p:txBody>
          <a:bodyPr/>
          <a:lstStyle/>
          <a:p>
            <a:r>
              <a:rPr lang="en-US" sz="4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Tropical Bonsai in Winter</a:t>
            </a:r>
            <a:endParaRPr lang="en-US" dirty="0"/>
          </a:p>
        </p:txBody>
      </p:sp>
      <p:sp>
        <p:nvSpPr>
          <p:cNvPr id="3" name="Content Placeholder 2">
            <a:extLst>
              <a:ext uri="{FF2B5EF4-FFF2-40B4-BE49-F238E27FC236}">
                <a16:creationId xmlns:a16="http://schemas.microsoft.com/office/drawing/2014/main" id="{60A6EE81-EC3F-4045-A67D-FDDE6940686F}"/>
              </a:ext>
            </a:extLst>
          </p:cNvPr>
          <p:cNvSpPr>
            <a:spLocks noGrp="1"/>
          </p:cNvSpPr>
          <p:nvPr>
            <p:ph idx="1"/>
          </p:nvPr>
        </p:nvSpPr>
        <p:spPr>
          <a:xfrm>
            <a:off x="838200" y="1452880"/>
            <a:ext cx="10515600" cy="5262879"/>
          </a:xfrm>
        </p:spPr>
        <p:txBody>
          <a:bodyPr>
            <a:normAutofit/>
          </a:bodyPr>
          <a:lstStyle/>
          <a:p>
            <a:pPr marL="0" indent="0" algn="l">
              <a:buNone/>
            </a:pPr>
            <a:r>
              <a:rPr lang="en-US" b="0" i="0" dirty="0">
                <a:solidFill>
                  <a:srgbClr val="333333"/>
                </a:solidFill>
                <a:effectLst/>
                <a:latin typeface="Avenir Next W01"/>
              </a:rPr>
              <a:t>1. </a:t>
            </a:r>
            <a:r>
              <a:rPr lang="en-US" b="1" i="1" dirty="0">
                <a:solidFill>
                  <a:srgbClr val="333333"/>
                </a:solidFill>
                <a:effectLst/>
                <a:latin typeface="Avenir Next W01"/>
              </a:rPr>
              <a:t>Lighting:</a:t>
            </a:r>
            <a:r>
              <a:rPr lang="en-US" b="0" i="1" dirty="0">
                <a:solidFill>
                  <a:srgbClr val="333333"/>
                </a:solidFill>
                <a:effectLst/>
                <a:latin typeface="Avenir Next W01"/>
              </a:rPr>
              <a:t> Even if placed in front of a </a:t>
            </a:r>
            <a:r>
              <a:rPr lang="en-US" b="0" i="1" u="sng" dirty="0">
                <a:solidFill>
                  <a:srgbClr val="333333"/>
                </a:solidFill>
                <a:effectLst/>
                <a:latin typeface="Avenir Next W01"/>
              </a:rPr>
              <a:t>south-facing window</a:t>
            </a:r>
            <a:r>
              <a:rPr lang="en-US" b="0" i="1" dirty="0">
                <a:solidFill>
                  <a:srgbClr val="333333"/>
                </a:solidFill>
                <a:effectLst/>
                <a:latin typeface="Avenir Next W01"/>
              </a:rPr>
              <a:t>, most tropical bonsai need supplemental lighting.</a:t>
            </a:r>
          </a:p>
          <a:p>
            <a:pPr marL="0" indent="0" algn="l">
              <a:buNone/>
            </a:pPr>
            <a:r>
              <a:rPr lang="en-US" b="1" i="1" dirty="0">
                <a:solidFill>
                  <a:srgbClr val="333333"/>
                </a:solidFill>
                <a:effectLst/>
                <a:latin typeface="Avenir Next W01"/>
              </a:rPr>
              <a:t>2. Heat:</a:t>
            </a:r>
            <a:r>
              <a:rPr lang="en-US" b="0" i="1" dirty="0">
                <a:solidFill>
                  <a:srgbClr val="333333"/>
                </a:solidFill>
                <a:effectLst/>
                <a:latin typeface="Avenir Next W01"/>
              </a:rPr>
              <a:t> Tropical bonsai should be in a </a:t>
            </a:r>
            <a:r>
              <a:rPr lang="en-US" b="0" i="1" u="sng" dirty="0">
                <a:solidFill>
                  <a:srgbClr val="333333"/>
                </a:solidFill>
                <a:effectLst/>
                <a:latin typeface="Avenir Next W01"/>
              </a:rPr>
              <a:t>warm spot </a:t>
            </a:r>
            <a:r>
              <a:rPr lang="en-US" b="0" i="1" dirty="0">
                <a:solidFill>
                  <a:srgbClr val="333333"/>
                </a:solidFill>
                <a:effectLst/>
                <a:latin typeface="Avenir Next W01"/>
              </a:rPr>
              <a:t>in your house, but should never be subject to hot, dry forced air or radiant heating.</a:t>
            </a:r>
          </a:p>
          <a:p>
            <a:pPr marL="0" indent="0" algn="l">
              <a:buNone/>
            </a:pPr>
            <a:r>
              <a:rPr lang="en-US" b="1" i="1" dirty="0">
                <a:solidFill>
                  <a:srgbClr val="333333"/>
                </a:solidFill>
                <a:effectLst/>
                <a:latin typeface="Avenir Next W01"/>
              </a:rPr>
              <a:t>3. Humidity:</a:t>
            </a:r>
            <a:r>
              <a:rPr lang="en-US" b="0" i="1" dirty="0">
                <a:solidFill>
                  <a:srgbClr val="333333"/>
                </a:solidFill>
                <a:effectLst/>
                <a:latin typeface="Avenir Next W01"/>
              </a:rPr>
              <a:t> Due to the dry nature of our heating, supplemental humidity should be provided. Use </a:t>
            </a:r>
            <a:r>
              <a:rPr lang="en-US" b="0" i="1" u="sng" dirty="0">
                <a:solidFill>
                  <a:srgbClr val="333333"/>
                </a:solidFill>
                <a:effectLst/>
                <a:latin typeface="Avenir Next W01"/>
              </a:rPr>
              <a:t>humidity trays or spray daily </a:t>
            </a:r>
            <a:r>
              <a:rPr lang="en-US" b="0" i="1" dirty="0">
                <a:solidFill>
                  <a:srgbClr val="333333"/>
                </a:solidFill>
                <a:effectLst/>
                <a:latin typeface="Avenir Next W01"/>
              </a:rPr>
              <a:t>with a spray bottle.</a:t>
            </a:r>
          </a:p>
          <a:p>
            <a:pPr marL="0" indent="0" algn="l">
              <a:buNone/>
            </a:pPr>
            <a:r>
              <a:rPr lang="en-US" b="1" i="1" dirty="0">
                <a:solidFill>
                  <a:srgbClr val="333333"/>
                </a:solidFill>
                <a:effectLst/>
                <a:latin typeface="Avenir Next W01"/>
              </a:rPr>
              <a:t>4. Watering needs:</a:t>
            </a:r>
            <a:r>
              <a:rPr lang="en-US" b="0" i="1" dirty="0">
                <a:solidFill>
                  <a:srgbClr val="333333"/>
                </a:solidFill>
                <a:effectLst/>
                <a:latin typeface="Avenir Next W01"/>
              </a:rPr>
              <a:t> Tropical trees tend to </a:t>
            </a:r>
            <a:r>
              <a:rPr lang="en-US" b="0" i="1" u="sng" dirty="0">
                <a:solidFill>
                  <a:srgbClr val="333333"/>
                </a:solidFill>
                <a:effectLst/>
                <a:latin typeface="Avenir Next W01"/>
              </a:rPr>
              <a:t>use less water </a:t>
            </a:r>
            <a:r>
              <a:rPr lang="en-US" b="0" i="1" dirty="0">
                <a:solidFill>
                  <a:srgbClr val="333333"/>
                </a:solidFill>
                <a:effectLst/>
                <a:latin typeface="Avenir Next W01"/>
              </a:rPr>
              <a:t>in the winter. Over watering can cause root rot and a decline in tree health.</a:t>
            </a:r>
          </a:p>
          <a:p>
            <a:pPr marL="0" indent="0" algn="l">
              <a:buNone/>
            </a:pPr>
            <a:r>
              <a:rPr lang="en-US" sz="2400" i="1" dirty="0">
                <a:solidFill>
                  <a:srgbClr val="333333"/>
                </a:solidFill>
                <a:latin typeface="Avenir Next W01"/>
              </a:rPr>
              <a:t>(Courtesy of Chris Baker, Chicago Botanic Garden Bonsai Curator)</a:t>
            </a:r>
            <a:endParaRPr lang="en-US" sz="2400" b="0" i="1" dirty="0">
              <a:solidFill>
                <a:srgbClr val="333333"/>
              </a:solidFill>
              <a:effectLst/>
              <a:latin typeface="Avenir Next W01"/>
            </a:endParaRPr>
          </a:p>
          <a:p>
            <a:endParaRPr lang="en-US" dirty="0"/>
          </a:p>
        </p:txBody>
      </p:sp>
    </p:spTree>
    <p:extLst>
      <p:ext uri="{BB962C8B-B14F-4D97-AF65-F5344CB8AC3E}">
        <p14:creationId xmlns:p14="http://schemas.microsoft.com/office/powerpoint/2010/main" val="1513189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AC5-2B30-41B4-9DA7-467758156FA0}"/>
              </a:ext>
            </a:extLst>
          </p:cNvPr>
          <p:cNvSpPr>
            <a:spLocks noGrp="1"/>
          </p:cNvSpPr>
          <p:nvPr>
            <p:ph type="title"/>
          </p:nvPr>
        </p:nvSpPr>
        <p:spPr/>
        <p:txBody>
          <a:bodyPr>
            <a:normAutofit fontScale="90000"/>
          </a:bodyPr>
          <a:lstStyle/>
          <a:p>
            <a:r>
              <a:rPr lang="en-US" sz="4400" b="1" dirty="0">
                <a:latin typeface="Arial" panose="020B0604020202020204" pitchFamily="34" charset="0"/>
                <a:cs typeface="Arial" panose="020B0604020202020204" pitchFamily="34" charset="0"/>
              </a:rPr>
              <a:t>Fatal if within a Bonsai’s Cells</a:t>
            </a:r>
          </a:p>
        </p:txBody>
      </p:sp>
      <p:pic>
        <p:nvPicPr>
          <p:cNvPr id="6" name="Picture Placeholder 5">
            <a:extLst>
              <a:ext uri="{FF2B5EF4-FFF2-40B4-BE49-F238E27FC236}">
                <a16:creationId xmlns:a16="http://schemas.microsoft.com/office/drawing/2014/main" id="{1E66D194-6F36-4EA7-8521-2CFE3F0116D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283" b="7283"/>
          <a:stretch>
            <a:fillRect/>
          </a:stretch>
        </p:blipFill>
        <p:spPr/>
      </p:pic>
      <p:sp>
        <p:nvSpPr>
          <p:cNvPr id="4" name="Text Placeholder 3">
            <a:extLst>
              <a:ext uri="{FF2B5EF4-FFF2-40B4-BE49-F238E27FC236}">
                <a16:creationId xmlns:a16="http://schemas.microsoft.com/office/drawing/2014/main" id="{969F78D6-66C7-4E7B-B3A9-B9F7F947BB7D}"/>
              </a:ext>
            </a:extLst>
          </p:cNvPr>
          <p:cNvSpPr>
            <a:spLocks noGrp="1"/>
          </p:cNvSpPr>
          <p:nvPr>
            <p:ph type="body" sz="half" idx="2"/>
          </p:nvPr>
        </p:nvSpPr>
        <p:spPr/>
        <p:txBody>
          <a:bodyPr>
            <a:normAutofit/>
          </a:bodyPr>
          <a:lstStyle/>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Killing Temperatures are those that result in the formation of </a:t>
            </a:r>
            <a:r>
              <a:rPr lang="en-US" sz="2400" u="sng" dirty="0">
                <a:latin typeface="Arial" panose="020B0604020202020204" pitchFamily="34" charset="0"/>
                <a:cs typeface="Arial" panose="020B0604020202020204" pitchFamily="34" charset="0"/>
              </a:rPr>
              <a:t>ice crystals inside the cells</a:t>
            </a:r>
            <a:r>
              <a:rPr lang="en-US" sz="2400" dirty="0">
                <a:latin typeface="Arial" panose="020B0604020202020204" pitchFamily="34" charset="0"/>
                <a:cs typeface="Arial" panose="020B0604020202020204" pitchFamily="34" charset="0"/>
              </a:rPr>
              <a:t> of a bonsai.</a:t>
            </a:r>
          </a:p>
        </p:txBody>
      </p:sp>
    </p:spTree>
    <p:extLst>
      <p:ext uri="{BB962C8B-B14F-4D97-AF65-F5344CB8AC3E}">
        <p14:creationId xmlns:p14="http://schemas.microsoft.com/office/powerpoint/2010/main" val="828430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07D2-3A2E-41D4-9C97-AF84A81CEE3C}"/>
              </a:ext>
            </a:extLst>
          </p:cNvPr>
          <p:cNvSpPr>
            <a:spLocks noGrp="1"/>
          </p:cNvSpPr>
          <p:nvPr>
            <p:ph type="title"/>
          </p:nvPr>
        </p:nvSpPr>
        <p:spPr>
          <a:xfrm>
            <a:off x="838200" y="365125"/>
            <a:ext cx="10515600" cy="1199515"/>
          </a:xfrm>
        </p:spPr>
        <p:txBody>
          <a:bodyPr>
            <a:normAutofit fontScale="90000"/>
          </a:bodyPr>
          <a:lstStyle/>
          <a:p>
            <a:r>
              <a:rPr lang="en-US" b="1" i="0" dirty="0">
                <a:solidFill>
                  <a:srgbClr val="000000"/>
                </a:solidFill>
                <a:effectLst/>
                <a:latin typeface="Arial" panose="020B0604020202020204" pitchFamily="34" charset="0"/>
                <a:cs typeface="Arial" panose="020B0604020202020204" pitchFamily="34" charset="0"/>
              </a:rPr>
              <a:t>  Three Stages of Freezing in a Bonsai Pot</a:t>
            </a:r>
            <a:br>
              <a:rPr lang="en-US" b="1" i="0" dirty="0">
                <a:solidFill>
                  <a:srgbClr val="000000"/>
                </a:solidFill>
                <a:effectLst/>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C9200EA-6D37-417B-93AA-180D0D9EF3CB}"/>
              </a:ext>
            </a:extLst>
          </p:cNvPr>
          <p:cNvSpPr>
            <a:spLocks noGrp="1"/>
          </p:cNvSpPr>
          <p:nvPr>
            <p:ph idx="1"/>
          </p:nvPr>
        </p:nvSpPr>
        <p:spPr>
          <a:xfrm>
            <a:off x="1112520" y="1188720"/>
            <a:ext cx="10515600" cy="5476239"/>
          </a:xfrm>
        </p:spPr>
        <p:txBody>
          <a:bodyPr>
            <a:normAutofit lnSpcReduction="10000"/>
          </a:bodyPr>
          <a:lstStyle/>
          <a:p>
            <a:pPr marL="0" indent="0" algn="l">
              <a:buNone/>
            </a:pPr>
            <a:r>
              <a:rPr lang="en-US" sz="2400" b="0" i="0" dirty="0">
                <a:solidFill>
                  <a:srgbClr val="000000"/>
                </a:solidFill>
                <a:effectLst/>
                <a:latin typeface="Arial" panose="020B0604020202020204" pitchFamily="34" charset="0"/>
                <a:cs typeface="Arial" panose="020B0604020202020204" pitchFamily="34" charset="0"/>
              </a:rPr>
              <a:t>If a bonsai truly freezes, it dies. The formation of ice </a:t>
            </a:r>
            <a:r>
              <a:rPr lang="en-US" sz="2400" b="0" i="0" u="sng" dirty="0">
                <a:solidFill>
                  <a:srgbClr val="000000"/>
                </a:solidFill>
                <a:effectLst/>
                <a:latin typeface="Arial" panose="020B0604020202020204" pitchFamily="34" charset="0"/>
                <a:cs typeface="Arial" panose="020B0604020202020204" pitchFamily="34" charset="0"/>
              </a:rPr>
              <a:t>within the cells </a:t>
            </a:r>
            <a:r>
              <a:rPr lang="en-US" sz="2400" b="0" i="0" dirty="0">
                <a:solidFill>
                  <a:srgbClr val="000000"/>
                </a:solidFill>
                <a:effectLst/>
                <a:latin typeface="Arial" panose="020B0604020202020204" pitchFamily="34" charset="0"/>
                <a:cs typeface="Arial" panose="020B0604020202020204" pitchFamily="34" charset="0"/>
              </a:rPr>
              <a:t>of a bonsai is invariably fatal. But when you see frozen soil in a bonsai container, this does not necessarily mean the cells of the bonsai’s </a:t>
            </a:r>
            <a:r>
              <a:rPr lang="en-US" sz="2400" b="0" i="0" u="sng" dirty="0">
                <a:solidFill>
                  <a:srgbClr val="000000"/>
                </a:solidFill>
                <a:effectLst/>
                <a:latin typeface="Arial" panose="020B0604020202020204" pitchFamily="34" charset="0"/>
                <a:cs typeface="Arial" panose="020B0604020202020204" pitchFamily="34" charset="0"/>
              </a:rPr>
              <a:t>roots</a:t>
            </a:r>
            <a:r>
              <a:rPr lang="en-US" sz="2400" b="0" i="0" dirty="0">
                <a:solidFill>
                  <a:srgbClr val="000000"/>
                </a:solidFill>
                <a:effectLst/>
                <a:latin typeface="Arial" panose="020B0604020202020204" pitchFamily="34" charset="0"/>
                <a:cs typeface="Arial" panose="020B0604020202020204" pitchFamily="34" charset="0"/>
              </a:rPr>
              <a:t> are frozen.</a:t>
            </a:r>
          </a:p>
          <a:p>
            <a:pPr marL="0" indent="0" algn="l">
              <a:buNone/>
            </a:pPr>
            <a:endParaRPr lang="en-US" sz="2400" dirty="0">
              <a:solidFill>
                <a:srgbClr val="000000"/>
              </a:solidFill>
              <a:latin typeface="Arial" panose="020B0604020202020204" pitchFamily="34" charset="0"/>
              <a:cs typeface="Arial" panose="020B0604020202020204" pitchFamily="34" charset="0"/>
            </a:endParaRPr>
          </a:p>
          <a:p>
            <a:pPr marL="0" indent="0" algn="l">
              <a:buNone/>
            </a:pPr>
            <a:r>
              <a:rPr lang="en-US" sz="2400" dirty="0">
                <a:solidFill>
                  <a:srgbClr val="000000"/>
                </a:solidFill>
                <a:latin typeface="Arial" panose="020B0604020202020204" pitchFamily="34" charset="0"/>
                <a:cs typeface="Arial" panose="020B0604020202020204" pitchFamily="34" charset="0"/>
              </a:rPr>
              <a:t>T</a:t>
            </a:r>
            <a:r>
              <a:rPr lang="en-US" sz="2400" b="0" i="0" dirty="0">
                <a:solidFill>
                  <a:srgbClr val="000000"/>
                </a:solidFill>
                <a:effectLst/>
                <a:latin typeface="Arial" panose="020B0604020202020204" pitchFamily="34" charset="0"/>
                <a:cs typeface="Arial" panose="020B0604020202020204" pitchFamily="34" charset="0"/>
              </a:rPr>
              <a:t>here are basically </a:t>
            </a:r>
            <a:r>
              <a:rPr lang="en-US" sz="2400" b="1" i="0" dirty="0">
                <a:solidFill>
                  <a:srgbClr val="000000"/>
                </a:solidFill>
                <a:effectLst/>
                <a:latin typeface="Arial" panose="020B0604020202020204" pitchFamily="34" charset="0"/>
                <a:cs typeface="Arial" panose="020B0604020202020204" pitchFamily="34" charset="0"/>
              </a:rPr>
              <a:t>three stages </a:t>
            </a:r>
            <a:r>
              <a:rPr lang="en-US" sz="2400" b="0" i="0" dirty="0">
                <a:solidFill>
                  <a:srgbClr val="000000"/>
                </a:solidFill>
                <a:effectLst/>
                <a:latin typeface="Arial" panose="020B0604020202020204" pitchFamily="34" charset="0"/>
                <a:cs typeface="Arial" panose="020B0604020202020204" pitchFamily="34" charset="0"/>
              </a:rPr>
              <a:t>of freezing that can occur in a bonsai pot:</a:t>
            </a:r>
          </a:p>
          <a:p>
            <a:pPr marL="0" indent="0" algn="l">
              <a:buNone/>
            </a:pPr>
            <a:endParaRPr lang="en-US" sz="2400" b="0" i="0" dirty="0">
              <a:solidFill>
                <a:srgbClr val="000000"/>
              </a:solidFill>
              <a:effectLst/>
              <a:latin typeface="Arial" panose="020B0604020202020204" pitchFamily="34" charset="0"/>
              <a:cs typeface="Arial" panose="020B0604020202020204" pitchFamily="34" charset="0"/>
            </a:endParaRPr>
          </a:p>
          <a:p>
            <a:pPr lvl="1">
              <a:buFont typeface="+mj-lt"/>
              <a:buAutoNum type="arabicPeriod"/>
            </a:pPr>
            <a:r>
              <a:rPr lang="en-US" sz="2000" b="0" i="0" dirty="0">
                <a:solidFill>
                  <a:srgbClr val="000000"/>
                </a:solidFill>
                <a:effectLst/>
                <a:latin typeface="Arial" panose="020B0604020202020204" pitchFamily="34" charset="0"/>
                <a:cs typeface="Arial" panose="020B0604020202020204" pitchFamily="34" charset="0"/>
              </a:rPr>
              <a:t>The freezing of the </a:t>
            </a:r>
            <a:r>
              <a:rPr lang="en-US" sz="2000" b="1" i="0" dirty="0">
                <a:solidFill>
                  <a:srgbClr val="000000"/>
                </a:solidFill>
                <a:effectLst/>
                <a:latin typeface="Arial" panose="020B0604020202020204" pitchFamily="34" charset="0"/>
                <a:cs typeface="Arial" panose="020B0604020202020204" pitchFamily="34" charset="0"/>
              </a:rPr>
              <a:t>water in the bonsai's soil </a:t>
            </a:r>
            <a:r>
              <a:rPr lang="en-US" sz="2000" b="0" i="0" dirty="0">
                <a:solidFill>
                  <a:srgbClr val="000000"/>
                </a:solidFill>
                <a:effectLst/>
                <a:latin typeface="Arial" panose="020B0604020202020204" pitchFamily="34" charset="0"/>
                <a:cs typeface="Arial" panose="020B0604020202020204" pitchFamily="34" charset="0"/>
              </a:rPr>
              <a:t>(this </a:t>
            </a:r>
            <a:r>
              <a:rPr lang="en-US" sz="2000" b="0" i="0" u="sng" dirty="0">
                <a:solidFill>
                  <a:srgbClr val="000000"/>
                </a:solidFill>
                <a:effectLst/>
                <a:latin typeface="Arial" panose="020B0604020202020204" pitchFamily="34" charset="0"/>
                <a:cs typeface="Arial" panose="020B0604020202020204" pitchFamily="34" charset="0"/>
              </a:rPr>
              <a:t>freezes first </a:t>
            </a:r>
            <a:r>
              <a:rPr lang="en-US" sz="2000" b="0" i="0" dirty="0">
                <a:solidFill>
                  <a:srgbClr val="000000"/>
                </a:solidFill>
                <a:effectLst/>
                <a:latin typeface="Arial" panose="020B0604020202020204" pitchFamily="34" charset="0"/>
                <a:cs typeface="Arial" panose="020B0604020202020204" pitchFamily="34" charset="0"/>
              </a:rPr>
              <a:t>and occurs when the temperature drops to or below </a:t>
            </a:r>
            <a:r>
              <a:rPr lang="en-US" sz="2000" dirty="0">
                <a:solidFill>
                  <a:srgbClr val="000000"/>
                </a:solidFill>
                <a:effectLst/>
                <a:latin typeface="Arial" panose="020B0604020202020204" pitchFamily="34" charset="0"/>
                <a:ea typeface="Calibri" panose="020F0502020204030204" pitchFamily="34" charset="0"/>
              </a:rPr>
              <a:t>32</a:t>
            </a: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000" dirty="0">
                <a:solidFill>
                  <a:srgbClr val="000000"/>
                </a:solidFill>
                <a:effectLst/>
                <a:latin typeface="Arial" panose="020B0604020202020204" pitchFamily="34" charset="0"/>
                <a:ea typeface="Calibri" panose="020F0502020204030204" pitchFamily="34" charset="0"/>
              </a:rPr>
              <a:t>F)</a:t>
            </a:r>
          </a:p>
          <a:p>
            <a:pPr lvl="1">
              <a:buFont typeface="+mj-lt"/>
              <a:buAutoNum type="arabicPeriod"/>
            </a:pPr>
            <a:endParaRPr lang="en-US" sz="2000" b="0" i="0" dirty="0">
              <a:solidFill>
                <a:srgbClr val="000000"/>
              </a:solidFill>
              <a:effectLst/>
              <a:latin typeface="Arial" panose="020B0604020202020204" pitchFamily="34" charset="0"/>
              <a:cs typeface="Arial" panose="020B0604020202020204" pitchFamily="34" charset="0"/>
            </a:endParaRPr>
          </a:p>
          <a:p>
            <a:pPr lvl="1">
              <a:buFont typeface="+mj-lt"/>
              <a:buAutoNum type="arabicPeriod"/>
            </a:pPr>
            <a:r>
              <a:rPr lang="en-US" sz="2000" b="0" i="0" dirty="0">
                <a:solidFill>
                  <a:srgbClr val="000000"/>
                </a:solidFill>
                <a:effectLst/>
                <a:latin typeface="Arial" panose="020B0604020202020204" pitchFamily="34" charset="0"/>
                <a:cs typeface="Arial" panose="020B0604020202020204" pitchFamily="34" charset="0"/>
              </a:rPr>
              <a:t>The freezing of </a:t>
            </a:r>
            <a:r>
              <a:rPr lang="en-US" sz="2000" b="1" i="0" u="sng" dirty="0">
                <a:solidFill>
                  <a:srgbClr val="000000"/>
                </a:solidFill>
                <a:effectLst/>
                <a:latin typeface="Arial" panose="020B0604020202020204" pitchFamily="34" charset="0"/>
                <a:cs typeface="Arial" panose="020B0604020202020204" pitchFamily="34" charset="0"/>
              </a:rPr>
              <a:t>inter</a:t>
            </a:r>
            <a:r>
              <a:rPr lang="en-US" sz="2000" b="1" i="0" dirty="0">
                <a:solidFill>
                  <a:srgbClr val="000000"/>
                </a:solidFill>
                <a:effectLst/>
                <a:latin typeface="Arial" panose="020B0604020202020204" pitchFamily="34" charset="0"/>
                <a:cs typeface="Arial" panose="020B0604020202020204" pitchFamily="34" charset="0"/>
              </a:rPr>
              <a:t>-cellular water</a:t>
            </a:r>
            <a:r>
              <a:rPr lang="en-US" sz="2000" b="0" i="0" dirty="0">
                <a:solidFill>
                  <a:srgbClr val="000000"/>
                </a:solidFill>
                <a:effectLst/>
                <a:latin typeface="Arial" panose="020B0604020202020204" pitchFamily="34" charset="0"/>
                <a:cs typeface="Arial" panose="020B0604020202020204" pitchFamily="34" charset="0"/>
              </a:rPr>
              <a:t> </a:t>
            </a:r>
            <a:r>
              <a:rPr lang="en-US" sz="2000" b="0" i="0" u="sng" dirty="0">
                <a:solidFill>
                  <a:srgbClr val="000000"/>
                </a:solidFill>
                <a:effectLst/>
                <a:latin typeface="Arial" panose="020B0604020202020204" pitchFamily="34" charset="0"/>
                <a:cs typeface="Arial" panose="020B0604020202020204" pitchFamily="34" charset="0"/>
              </a:rPr>
              <a:t>in between</a:t>
            </a:r>
            <a:r>
              <a:rPr lang="en-US" sz="2000" b="0" i="0" dirty="0">
                <a:solidFill>
                  <a:srgbClr val="000000"/>
                </a:solidFill>
                <a:effectLst/>
                <a:latin typeface="Arial" panose="020B0604020202020204" pitchFamily="34" charset="0"/>
                <a:cs typeface="Arial" panose="020B0604020202020204" pitchFamily="34" charset="0"/>
              </a:rPr>
              <a:t> the bonsai’s cells </a:t>
            </a:r>
            <a:r>
              <a:rPr lang="en-US" sz="2000" dirty="0">
                <a:solidFill>
                  <a:srgbClr val="000000"/>
                </a:solidFill>
                <a:effectLst/>
                <a:latin typeface="Arial" panose="020B0604020202020204" pitchFamily="34" charset="0"/>
                <a:ea typeface="Calibri" panose="020F0502020204030204" pitchFamily="34" charset="0"/>
              </a:rPr>
              <a:t>(this </a:t>
            </a:r>
            <a:r>
              <a:rPr lang="en-US" sz="2000" b="0" i="0" u="sng" dirty="0">
                <a:solidFill>
                  <a:srgbClr val="000000"/>
                </a:solidFill>
                <a:effectLst/>
                <a:latin typeface="Arial" panose="020B0604020202020204" pitchFamily="34" charset="0"/>
                <a:cs typeface="Arial" panose="020B0604020202020204" pitchFamily="34" charset="0"/>
              </a:rPr>
              <a:t>freezes second</a:t>
            </a:r>
            <a:r>
              <a:rPr lang="en-US" sz="2000" b="0" i="0" dirty="0">
                <a:solidFill>
                  <a:srgbClr val="000000"/>
                </a:solidFill>
                <a:effectLst/>
                <a:latin typeface="Arial" panose="020B0604020202020204" pitchFamily="34" charset="0"/>
                <a:cs typeface="Arial" panose="020B0604020202020204" pitchFamily="34" charset="0"/>
              </a:rPr>
              <a:t>, as temperature drops further)</a:t>
            </a:r>
            <a:r>
              <a:rPr lang="en-US" sz="2000" dirty="0">
                <a:solidFill>
                  <a:srgbClr val="000000"/>
                </a:solidFill>
                <a:effectLst/>
                <a:latin typeface="Arial" panose="020B0604020202020204" pitchFamily="34" charset="0"/>
                <a:ea typeface="Calibri" panose="020F0502020204030204" pitchFamily="34" charset="0"/>
              </a:rPr>
              <a:t> </a:t>
            </a:r>
            <a:r>
              <a:rPr lang="en-US" sz="2000" b="0" i="0" dirty="0">
                <a:solidFill>
                  <a:srgbClr val="000000"/>
                </a:solidFill>
                <a:effectLst/>
                <a:latin typeface="Arial" panose="020B0604020202020204" pitchFamily="34" charset="0"/>
                <a:cs typeface="Arial" panose="020B0604020202020204" pitchFamily="34" charset="0"/>
              </a:rPr>
              <a:t>.</a:t>
            </a:r>
          </a:p>
          <a:p>
            <a:pPr lvl="1">
              <a:buFont typeface="+mj-lt"/>
              <a:buAutoNum type="arabicPeriod"/>
            </a:pPr>
            <a:endParaRPr lang="en-US" sz="2000" b="0" i="0" dirty="0">
              <a:solidFill>
                <a:srgbClr val="000000"/>
              </a:solidFill>
              <a:effectLst/>
              <a:latin typeface="Arial" panose="020B0604020202020204" pitchFamily="34" charset="0"/>
              <a:cs typeface="Arial" panose="020B0604020202020204" pitchFamily="34" charset="0"/>
            </a:endParaRPr>
          </a:p>
          <a:p>
            <a:pPr lvl="1">
              <a:buFont typeface="+mj-lt"/>
              <a:buAutoNum type="arabicPeriod"/>
            </a:pPr>
            <a:r>
              <a:rPr lang="en-US" sz="2000" b="0" i="0" dirty="0">
                <a:solidFill>
                  <a:srgbClr val="000000"/>
                </a:solidFill>
                <a:effectLst/>
                <a:latin typeface="Arial" panose="020B0604020202020204" pitchFamily="34" charset="0"/>
                <a:cs typeface="Arial" panose="020B0604020202020204" pitchFamily="34" charset="0"/>
              </a:rPr>
              <a:t>The freezing of </a:t>
            </a:r>
            <a:r>
              <a:rPr lang="en-US" sz="2000" b="1" i="0" u="sng" dirty="0">
                <a:solidFill>
                  <a:srgbClr val="000000"/>
                </a:solidFill>
                <a:effectLst/>
                <a:latin typeface="Arial" panose="020B0604020202020204" pitchFamily="34" charset="0"/>
                <a:cs typeface="Arial" panose="020B0604020202020204" pitchFamily="34" charset="0"/>
              </a:rPr>
              <a:t>intra</a:t>
            </a:r>
            <a:r>
              <a:rPr lang="en-US" sz="2000" b="1" i="0" dirty="0">
                <a:solidFill>
                  <a:srgbClr val="000000"/>
                </a:solidFill>
                <a:effectLst/>
                <a:latin typeface="Arial" panose="020B0604020202020204" pitchFamily="34" charset="0"/>
                <a:cs typeface="Arial" panose="020B0604020202020204" pitchFamily="34" charset="0"/>
              </a:rPr>
              <a:t>-cellular water </a:t>
            </a:r>
            <a:r>
              <a:rPr lang="en-US" sz="2000" b="0" i="0" u="sng" dirty="0">
                <a:solidFill>
                  <a:srgbClr val="000000"/>
                </a:solidFill>
                <a:effectLst/>
                <a:latin typeface="Arial" panose="020B0604020202020204" pitchFamily="34" charset="0"/>
                <a:cs typeface="Arial" panose="020B0604020202020204" pitchFamily="34" charset="0"/>
              </a:rPr>
              <a:t>inside</a:t>
            </a:r>
            <a:r>
              <a:rPr lang="en-US" sz="2000" b="0" i="0" dirty="0">
                <a:solidFill>
                  <a:srgbClr val="000000"/>
                </a:solidFill>
                <a:effectLst/>
                <a:latin typeface="Arial" panose="020B0604020202020204" pitchFamily="34" charset="0"/>
                <a:cs typeface="Arial" panose="020B0604020202020204" pitchFamily="34" charset="0"/>
              </a:rPr>
              <a:t> the bonsai’s cells </a:t>
            </a:r>
            <a:r>
              <a:rPr lang="en-US" sz="2000" dirty="0">
                <a:solidFill>
                  <a:srgbClr val="000000"/>
                </a:solidFill>
                <a:effectLst/>
                <a:latin typeface="Arial" panose="020B0604020202020204" pitchFamily="34" charset="0"/>
                <a:ea typeface="Calibri" panose="020F0502020204030204" pitchFamily="34" charset="0"/>
              </a:rPr>
              <a:t>(this </a:t>
            </a:r>
            <a:r>
              <a:rPr lang="en-US" sz="2000" b="0" i="0" u="sng" dirty="0">
                <a:solidFill>
                  <a:srgbClr val="000000"/>
                </a:solidFill>
                <a:effectLst/>
                <a:latin typeface="Arial" panose="020B0604020202020204" pitchFamily="34" charset="0"/>
                <a:cs typeface="Arial" panose="020B0604020202020204" pitchFamily="34" charset="0"/>
              </a:rPr>
              <a:t>freezes last</a:t>
            </a:r>
            <a:r>
              <a:rPr lang="en-US" sz="2000" b="0" i="0" dirty="0">
                <a:solidFill>
                  <a:srgbClr val="000000"/>
                </a:solidFill>
                <a:effectLst/>
                <a:latin typeface="Arial" panose="020B0604020202020204" pitchFamily="34" charset="0"/>
                <a:cs typeface="Arial" panose="020B0604020202020204" pitchFamily="34" charset="0"/>
              </a:rPr>
              <a:t>, when it gets really cold)</a:t>
            </a:r>
            <a:r>
              <a:rPr lang="en-US" sz="2000" dirty="0">
                <a:solidFill>
                  <a:srgbClr val="000000"/>
                </a:solidFill>
                <a:effectLst/>
                <a:latin typeface="Arial" panose="020B0604020202020204" pitchFamily="34" charset="0"/>
                <a:ea typeface="Calibri" panose="020F0502020204030204" pitchFamily="34" charset="0"/>
              </a:rPr>
              <a:t> </a:t>
            </a:r>
            <a:r>
              <a:rPr lang="en-US" sz="2000" b="0" i="0" dirty="0">
                <a:solidFill>
                  <a:srgbClr val="000000"/>
                </a:solidFill>
                <a:effectLst/>
                <a:latin typeface="Arial" panose="020B0604020202020204" pitchFamily="34" charset="0"/>
                <a:cs typeface="Arial" panose="020B0604020202020204" pitchFamily="34" charset="0"/>
              </a:rPr>
              <a:t>.</a:t>
            </a:r>
          </a:p>
          <a:p>
            <a:pPr marL="0" indent="0">
              <a:buNone/>
            </a:pP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Courtesy of </a:t>
            </a:r>
            <a:r>
              <a:rPr lang="en-US" sz="1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Freeze Damage in Woody Plants</a:t>
            </a: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by Andy Walsh (found at </a:t>
            </a:r>
            <a:r>
              <a:rPr lang="en-US" sz="1400" u="sng"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hlinkClick r:id="rId2"/>
              </a:rPr>
              <a:t>https://www.evergreengardenworks.com/frzekill.htm</a:t>
            </a:r>
            <a:r>
              <a:rPr lang="en-US" sz="1400"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3508998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AF1B8-C347-4EED-8C0A-2ECFD79976E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       Freezing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           in a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    Bonsai Pot</a:t>
            </a:r>
          </a:p>
        </p:txBody>
      </p:sp>
      <p:pic>
        <p:nvPicPr>
          <p:cNvPr id="6" name="Content Placeholder 5">
            <a:extLst>
              <a:ext uri="{FF2B5EF4-FFF2-40B4-BE49-F238E27FC236}">
                <a16:creationId xmlns:a16="http://schemas.microsoft.com/office/drawing/2014/main" id="{196232A7-64E1-446C-982E-7F25ADB37F39}"/>
              </a:ext>
            </a:extLst>
          </p:cNvPr>
          <p:cNvPicPr>
            <a:picLocks noGrp="1" noChangeAspect="1"/>
          </p:cNvPicPr>
          <p:nvPr>
            <p:ph idx="1"/>
          </p:nvPr>
        </p:nvPicPr>
        <p:blipFill>
          <a:blip r:embed="rId2"/>
          <a:stretch>
            <a:fillRect/>
          </a:stretch>
        </p:blipFill>
        <p:spPr>
          <a:xfrm>
            <a:off x="5965220" y="987425"/>
            <a:ext cx="4608135" cy="4873625"/>
          </a:xfrm>
        </p:spPr>
      </p:pic>
      <p:sp>
        <p:nvSpPr>
          <p:cNvPr id="4" name="Text Placeholder 3">
            <a:extLst>
              <a:ext uri="{FF2B5EF4-FFF2-40B4-BE49-F238E27FC236}">
                <a16:creationId xmlns:a16="http://schemas.microsoft.com/office/drawing/2014/main" id="{12995366-BC20-4A20-819B-CF993597CF0B}"/>
              </a:ext>
            </a:extLst>
          </p:cNvPr>
          <p:cNvSpPr>
            <a:spLocks noGrp="1"/>
          </p:cNvSpPr>
          <p:nvPr>
            <p:ph type="body" sz="half" idx="2"/>
          </p:nvPr>
        </p:nvSpPr>
        <p:spPr/>
        <p:txBody>
          <a:bodyPr>
            <a:normAutofit/>
          </a:bodyPr>
          <a:lstStyle/>
          <a:p>
            <a:endParaRPr lang="en-US" sz="2800" b="1" dirty="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In which stage of freezing is “</a:t>
            </a:r>
            <a:r>
              <a:rPr lang="en-US" sz="2800" b="1" dirty="0" err="1">
                <a:latin typeface="Arial" panose="020B0604020202020204" pitchFamily="34" charset="0"/>
                <a:cs typeface="Arial" panose="020B0604020202020204" pitchFamily="34" charset="0"/>
              </a:rPr>
              <a:t>Goshin</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13882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ED10-9244-4478-BE13-9640C668DD44}"/>
              </a:ext>
            </a:extLst>
          </p:cNvPr>
          <p:cNvSpPr>
            <a:spLocks noGrp="1"/>
          </p:cNvSpPr>
          <p:nvPr>
            <p:ph type="title"/>
          </p:nvPr>
        </p:nvSpPr>
        <p:spPr/>
        <p:txBody>
          <a:bodyPr>
            <a:normAutofit/>
          </a:bodyPr>
          <a:lstStyle/>
          <a:p>
            <a:r>
              <a:rPr lang="en-US" b="1" dirty="0">
                <a:effectLst/>
                <a:latin typeface="Arial" panose="020B0604020202020204" pitchFamily="34" charset="0"/>
                <a:ea typeface="Times New Roman" panose="02020603050405020304" pitchFamily="18" charset="0"/>
                <a:cs typeface="Arial" panose="020B0604020202020204" pitchFamily="34" charset="0"/>
              </a:rPr>
              <a:t>       Freezing of Water in the Soil</a:t>
            </a:r>
            <a:br>
              <a:rPr lang="en-US" b="1" dirty="0">
                <a:effectLst/>
                <a:latin typeface="Arial" panose="020B0604020202020204" pitchFamily="34" charset="0"/>
                <a:ea typeface="Times New Roman" panose="02020603050405020304" pitchFamily="18"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2A0618C-0C8A-4AD1-858A-0BAF244A8C26}"/>
              </a:ext>
            </a:extLst>
          </p:cNvPr>
          <p:cNvSpPr>
            <a:spLocks noGrp="1"/>
          </p:cNvSpPr>
          <p:nvPr>
            <p:ph idx="1"/>
          </p:nvPr>
        </p:nvSpPr>
        <p:spPr>
          <a:xfrm>
            <a:off x="838200" y="1300480"/>
            <a:ext cx="10515600" cy="5192395"/>
          </a:xfrm>
        </p:spPr>
        <p:txBody>
          <a:bodyPr>
            <a:noAutofit/>
          </a:bodyPr>
          <a:lstStyle/>
          <a:p>
            <a:endPar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a:t>
            </a:r>
            <a:r>
              <a:rPr lang="en-US"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first stage of freezing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occurs at the highest freezing temperature (</a:t>
            </a:r>
            <a:r>
              <a:rPr lang="en-US" sz="2800" b="0" i="0" dirty="0">
                <a:solidFill>
                  <a:srgbClr val="000000"/>
                </a:solidFill>
                <a:effectLst/>
                <a:latin typeface="Arial" panose="020B0604020202020204" pitchFamily="34" charset="0"/>
                <a:cs typeface="Arial" panose="020B0604020202020204" pitchFamily="34" charset="0"/>
              </a:rPr>
              <a:t>e.g., at or just below </a:t>
            </a:r>
            <a:r>
              <a:rPr lang="en-US" sz="2800" dirty="0">
                <a:solidFill>
                  <a:srgbClr val="000000"/>
                </a:solidFill>
                <a:effectLst/>
                <a:latin typeface="Arial" panose="020B0604020202020204" pitchFamily="34" charset="0"/>
                <a:ea typeface="Calibri" panose="020F0502020204030204" pitchFamily="34" charset="0"/>
              </a:rPr>
              <a:t>32</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Calibri" panose="020F0502020204030204" pitchFamily="34" charset="0"/>
              </a:rPr>
              <a:t>F). </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this point, the </a:t>
            </a:r>
            <a:r>
              <a:rPr lang="en-US"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water in the soil is frozen</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but </a:t>
            </a:r>
            <a:r>
              <a:rPr lang="en-US"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 the roots</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or the branches and stems of the bonsai. </a:t>
            </a:r>
          </a:p>
          <a:p>
            <a:endPar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roots and stems have several mechanisms to avoid ice formation within their cells. </a:t>
            </a:r>
            <a:r>
              <a:rPr lang="en-US" sz="2800" dirty="0">
                <a:solidFill>
                  <a:srgbClr val="000000"/>
                </a:solidFill>
                <a:effectLst/>
                <a:latin typeface="Arial" panose="020B0604020202020204" pitchFamily="34" charset="0"/>
                <a:ea typeface="Calibri" panose="020F0502020204030204" pitchFamily="34" charset="0"/>
              </a:rPr>
              <a:t>One is called </a:t>
            </a:r>
            <a:r>
              <a:rPr lang="en-US" sz="2800" b="1" dirty="0">
                <a:solidFill>
                  <a:srgbClr val="000000"/>
                </a:solidFill>
                <a:effectLst/>
                <a:latin typeface="Arial" panose="020B0604020202020204" pitchFamily="34" charset="0"/>
                <a:ea typeface="Calibri" panose="020F0502020204030204" pitchFamily="34" charset="0"/>
              </a:rPr>
              <a:t>“freezing-point depression” </a:t>
            </a:r>
            <a:r>
              <a:rPr lang="en-US" sz="2800" dirty="0">
                <a:solidFill>
                  <a:srgbClr val="000000"/>
                </a:solidFill>
                <a:effectLst/>
                <a:latin typeface="Arial" panose="020B0604020202020204" pitchFamily="34" charset="0"/>
                <a:ea typeface="Calibri" panose="020F0502020204030204" pitchFamily="34" charset="0"/>
              </a:rPr>
              <a:t>in</a:t>
            </a:r>
            <a:r>
              <a:rPr lang="en-US" sz="2800" b="1" dirty="0">
                <a:solidFill>
                  <a:srgbClr val="000000"/>
                </a:solidFill>
                <a:effectLst/>
                <a:latin typeface="Arial" panose="020B0604020202020204" pitchFamily="34" charset="0"/>
                <a:ea typeface="Calibri" panose="020F0502020204030204" pitchFamily="34" charset="0"/>
              </a:rPr>
              <a:t> </a:t>
            </a:r>
            <a:r>
              <a:rPr lang="en-US" sz="2800" dirty="0">
                <a:solidFill>
                  <a:srgbClr val="000000"/>
                </a:solidFill>
                <a:effectLst/>
                <a:latin typeface="Arial" panose="020B0604020202020204" pitchFamily="34" charset="0"/>
                <a:ea typeface="Calibri" panose="020F0502020204030204" pitchFamily="34" charset="0"/>
              </a:rPr>
              <a:t>which the presence of sugars, etc. in the water inside the cells lowers the freezing point of the water and keeps those cells from freezing when the temperature falls below 32</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Calibri" panose="020F0502020204030204" pitchFamily="34" charset="0"/>
              </a:rPr>
              <a:t> F. (Like salting roads in winter to prevent ice formation.)</a:t>
            </a:r>
          </a:p>
          <a:p>
            <a:endParaRPr lang="en-US" sz="2800" dirty="0">
              <a:solidFill>
                <a:srgbClr val="000000"/>
              </a:solidFill>
              <a:effectLst/>
              <a:latin typeface="Arial" panose="020B0604020202020204" pitchFamily="34" charset="0"/>
              <a:ea typeface="Calibri" panose="020F0502020204030204" pitchFamily="34" charset="0"/>
            </a:endParaRPr>
          </a:p>
          <a:p>
            <a:endPar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19771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6240-9137-4CDC-9C7D-139EDC7E675C}"/>
              </a:ext>
            </a:extLst>
          </p:cNvPr>
          <p:cNvSpPr>
            <a:spLocks noGrp="1"/>
          </p:cNvSpPr>
          <p:nvPr>
            <p:ph type="title"/>
          </p:nvPr>
        </p:nvSpPr>
        <p:spPr/>
        <p:txBody>
          <a:bodyPr/>
          <a:lstStyle/>
          <a:p>
            <a:r>
              <a:rPr lang="en-US" b="1" dirty="0">
                <a:effectLst/>
                <a:latin typeface="Arial" panose="020B0604020202020204" pitchFamily="34" charset="0"/>
                <a:ea typeface="Times New Roman" panose="02020603050405020304" pitchFamily="18" charset="0"/>
                <a:cs typeface="Arial" panose="020B0604020202020204" pitchFamily="34" charset="0"/>
              </a:rPr>
              <a:t>Freezing of Water in the Soil (cont’d)</a:t>
            </a:r>
            <a:endParaRPr lang="en-US" dirty="0"/>
          </a:p>
        </p:txBody>
      </p:sp>
      <p:sp>
        <p:nvSpPr>
          <p:cNvPr id="3" name="Content Placeholder 2">
            <a:extLst>
              <a:ext uri="{FF2B5EF4-FFF2-40B4-BE49-F238E27FC236}">
                <a16:creationId xmlns:a16="http://schemas.microsoft.com/office/drawing/2014/main" id="{ABE8E0B4-F1DB-4EB2-BEFB-3739D1EF750A}"/>
              </a:ext>
            </a:extLst>
          </p:cNvPr>
          <p:cNvSpPr>
            <a:spLocks noGrp="1"/>
          </p:cNvSpPr>
          <p:nvPr>
            <p:ph idx="1"/>
          </p:nvPr>
        </p:nvSpPr>
        <p:spPr/>
        <p:txBody>
          <a:bodyPr/>
          <a:lstStyle/>
          <a:p>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If</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the temperature </a:t>
            </a: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goes back up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but the soil water remains frozen, </a:t>
            </a: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transpiration</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of water can occur from the stems without their ability to draw up water from the frozen soil.</a:t>
            </a:r>
          </a:p>
          <a:p>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This results in </a:t>
            </a: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desiccation</a:t>
            </a: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or "winter dieback," of shoots and branches.</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Winter dieback is best avoided through some form of windbreak.</a:t>
            </a:r>
            <a:endParaRPr lang="en-US"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676143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E7B9-9D51-4A07-8A3A-47A7D1C4B6C5}"/>
              </a:ext>
            </a:extLst>
          </p:cNvPr>
          <p:cNvSpPr>
            <a:spLocks noGrp="1"/>
          </p:cNvSpPr>
          <p:nvPr>
            <p:ph type="title"/>
          </p:nvPr>
        </p:nvSpPr>
        <p:spPr/>
        <p:txBody>
          <a:bodyPr/>
          <a:lstStyle/>
          <a:p>
            <a:r>
              <a:rPr lang="en-US" sz="4400" b="1" dirty="0">
                <a:effectLst/>
                <a:latin typeface="Arial" panose="020B0604020202020204" pitchFamily="34" charset="0"/>
                <a:ea typeface="Times New Roman" panose="02020603050405020304" pitchFamily="18" charset="0"/>
                <a:cs typeface="Times New Roman" panose="02020603050405020304" pitchFamily="18" charset="0"/>
              </a:rPr>
              <a:t>     Freezing of </a:t>
            </a:r>
            <a:r>
              <a:rPr lang="en-US" sz="4400" b="1" u="sng" dirty="0">
                <a:effectLst/>
                <a:latin typeface="Arial" panose="020B0604020202020204" pitchFamily="34" charset="0"/>
                <a:ea typeface="Times New Roman" panose="02020603050405020304" pitchFamily="18" charset="0"/>
                <a:cs typeface="Times New Roman" panose="02020603050405020304" pitchFamily="18" charset="0"/>
              </a:rPr>
              <a:t>Inter-</a:t>
            </a:r>
            <a:r>
              <a:rPr lang="en-US" sz="4400" b="1" dirty="0">
                <a:effectLst/>
                <a:latin typeface="Arial" panose="020B0604020202020204" pitchFamily="34" charset="0"/>
                <a:ea typeface="Times New Roman" panose="02020603050405020304" pitchFamily="18" charset="0"/>
                <a:cs typeface="Times New Roman" panose="02020603050405020304" pitchFamily="18" charset="0"/>
              </a:rPr>
              <a:t>cellular Water</a:t>
            </a:r>
            <a:endParaRPr lang="en-US" b="1" dirty="0"/>
          </a:p>
        </p:txBody>
      </p:sp>
      <p:sp>
        <p:nvSpPr>
          <p:cNvPr id="3" name="Content Placeholder 2">
            <a:extLst>
              <a:ext uri="{FF2B5EF4-FFF2-40B4-BE49-F238E27FC236}">
                <a16:creationId xmlns:a16="http://schemas.microsoft.com/office/drawing/2014/main" id="{CB06C0E0-CD21-46A6-B700-A6EEC7B73330}"/>
              </a:ext>
            </a:extLst>
          </p:cNvPr>
          <p:cNvSpPr>
            <a:spLocks noGrp="1"/>
          </p:cNvSpPr>
          <p:nvPr>
            <p:ph sz="half" idx="1"/>
          </p:nvPr>
        </p:nvSpPr>
        <p:spPr>
          <a:xfrm>
            <a:off x="838199" y="1825625"/>
            <a:ext cx="5705723" cy="4351338"/>
          </a:xfrm>
        </p:spPr>
        <p:txBody>
          <a:bodyPr>
            <a:normAutofit fontScale="92500" lnSpcReduction="20000"/>
          </a:bodyPr>
          <a:lstStyle/>
          <a:p>
            <a:r>
              <a:rPr lang="en-US" sz="2800" dirty="0">
                <a:solidFill>
                  <a:srgbClr val="000000"/>
                </a:solidFill>
                <a:effectLst/>
                <a:latin typeface="Arial" panose="020B0604020202020204" pitchFamily="34" charset="0"/>
                <a:ea typeface="Calibri" panose="020F0502020204030204" pitchFamily="34" charset="0"/>
              </a:rPr>
              <a:t>This is the </a:t>
            </a:r>
            <a:r>
              <a:rPr lang="en-US" sz="2800" u="sng" dirty="0">
                <a:solidFill>
                  <a:srgbClr val="000000"/>
                </a:solidFill>
                <a:effectLst/>
                <a:latin typeface="Arial" panose="020B0604020202020204" pitchFamily="34" charset="0"/>
                <a:ea typeface="Calibri" panose="020F0502020204030204" pitchFamily="34" charset="0"/>
              </a:rPr>
              <a:t>second stage</a:t>
            </a:r>
            <a:r>
              <a:rPr lang="en-US" sz="2800" dirty="0">
                <a:solidFill>
                  <a:srgbClr val="000000"/>
                </a:solidFill>
                <a:effectLst/>
                <a:latin typeface="Arial" panose="020B0604020202020204" pitchFamily="34" charset="0"/>
                <a:ea typeface="Calibri" panose="020F0502020204030204" pitchFamily="34" charset="0"/>
              </a:rPr>
              <a:t> of freezing within the bonsai pot. Here the cells within the roots and stems employ another mechanism to avoid freezing.</a:t>
            </a:r>
          </a:p>
          <a:p>
            <a:endParaRPr lang="en-US" sz="2800" dirty="0">
              <a:solidFill>
                <a:srgbClr val="000000"/>
              </a:solidFill>
              <a:effectLst/>
              <a:latin typeface="Arial" panose="020B0604020202020204" pitchFamily="34" charset="0"/>
              <a:ea typeface="Calibri" panose="020F0502020204030204" pitchFamily="34" charset="0"/>
            </a:endParaRPr>
          </a:p>
          <a:p>
            <a:r>
              <a:rPr lang="en-US" sz="2800" dirty="0">
                <a:solidFill>
                  <a:srgbClr val="000000"/>
                </a:solidFill>
                <a:effectLst/>
                <a:latin typeface="Arial" panose="020B0604020202020204" pitchFamily="34" charset="0"/>
                <a:ea typeface="Calibri" panose="020F0502020204030204" pitchFamily="34" charset="0"/>
              </a:rPr>
              <a:t>This is called </a:t>
            </a:r>
            <a:r>
              <a:rPr lang="en-US" sz="2800" b="1" dirty="0">
                <a:solidFill>
                  <a:srgbClr val="000000"/>
                </a:solidFill>
                <a:effectLst/>
                <a:latin typeface="Arial" panose="020B0604020202020204" pitchFamily="34" charset="0"/>
                <a:ea typeface="Calibri" panose="020F0502020204030204" pitchFamily="34" charset="0"/>
              </a:rPr>
              <a:t>“dehydration by ice segregation” </a:t>
            </a:r>
            <a:r>
              <a:rPr lang="en-US" sz="2800" dirty="0">
                <a:solidFill>
                  <a:srgbClr val="000000"/>
                </a:solidFill>
                <a:effectLst/>
                <a:latin typeface="Arial" panose="020B0604020202020204" pitchFamily="34" charset="0"/>
                <a:ea typeface="Calibri" panose="020F0502020204030204" pitchFamily="34" charset="0"/>
              </a:rPr>
              <a:t>in which the bonsai’s roots and above-ground parts </a:t>
            </a:r>
            <a:r>
              <a:rPr lang="en-US" sz="2800" u="sng" dirty="0">
                <a:solidFill>
                  <a:srgbClr val="000000"/>
                </a:solidFill>
                <a:effectLst/>
                <a:latin typeface="Arial" panose="020B0604020202020204" pitchFamily="34" charset="0"/>
                <a:ea typeface="Calibri" panose="020F0502020204030204" pitchFamily="34" charset="0"/>
              </a:rPr>
              <a:t>expel water</a:t>
            </a:r>
            <a:r>
              <a:rPr lang="en-US" sz="2800" dirty="0">
                <a:solidFill>
                  <a:srgbClr val="000000"/>
                </a:solidFill>
                <a:effectLst/>
                <a:latin typeface="Arial" panose="020B0604020202020204" pitchFamily="34" charset="0"/>
                <a:ea typeface="Calibri" panose="020F0502020204030204" pitchFamily="34" charset="0"/>
              </a:rPr>
              <a:t> from their cells into the spaces </a:t>
            </a:r>
            <a:r>
              <a:rPr lang="en-US" sz="2800" u="sng" dirty="0">
                <a:solidFill>
                  <a:srgbClr val="000000"/>
                </a:solidFill>
                <a:effectLst/>
                <a:latin typeface="Arial" panose="020B0604020202020204" pitchFamily="34" charset="0"/>
                <a:ea typeface="Calibri" panose="020F0502020204030204" pitchFamily="34" charset="0"/>
              </a:rPr>
              <a:t>between the cells</a:t>
            </a:r>
            <a:r>
              <a:rPr lang="en-US" sz="2800" dirty="0">
                <a:solidFill>
                  <a:srgbClr val="000000"/>
                </a:solidFill>
                <a:effectLst/>
                <a:latin typeface="Arial" panose="020B0604020202020204" pitchFamily="34" charset="0"/>
                <a:ea typeface="Calibri" panose="020F0502020204030204" pitchFamily="34" charset="0"/>
              </a:rPr>
              <a:t>. The water then freezes there instead of within the cell.</a:t>
            </a:r>
          </a:p>
          <a:p>
            <a:endParaRPr lang="en-US" dirty="0"/>
          </a:p>
        </p:txBody>
      </p:sp>
      <p:pic>
        <p:nvPicPr>
          <p:cNvPr id="8" name="Content Placeholder 7">
            <a:extLst>
              <a:ext uri="{FF2B5EF4-FFF2-40B4-BE49-F238E27FC236}">
                <a16:creationId xmlns:a16="http://schemas.microsoft.com/office/drawing/2014/main" id="{615A01E3-747E-4F45-AD70-9D05CC6E951F}"/>
              </a:ext>
            </a:extLst>
          </p:cNvPr>
          <p:cNvPicPr>
            <a:picLocks noGrp="1" noChangeAspect="1"/>
          </p:cNvPicPr>
          <p:nvPr>
            <p:ph sz="half" idx="2"/>
          </p:nvPr>
        </p:nvPicPr>
        <p:blipFill>
          <a:blip r:embed="rId2"/>
          <a:stretch>
            <a:fillRect/>
          </a:stretch>
        </p:blipFill>
        <p:spPr>
          <a:xfrm>
            <a:off x="7307249" y="1765190"/>
            <a:ext cx="3768918" cy="4411773"/>
          </a:xfrm>
        </p:spPr>
      </p:pic>
    </p:spTree>
    <p:extLst>
      <p:ext uri="{BB962C8B-B14F-4D97-AF65-F5344CB8AC3E}">
        <p14:creationId xmlns:p14="http://schemas.microsoft.com/office/powerpoint/2010/main" val="2348105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EA81C-93BC-474F-BA7D-2DEF0F79E914}"/>
              </a:ext>
            </a:extLst>
          </p:cNvPr>
          <p:cNvSpPr>
            <a:spLocks noGrp="1"/>
          </p:cNvSpPr>
          <p:nvPr>
            <p:ph type="title"/>
          </p:nvPr>
        </p:nvSpPr>
        <p:spPr/>
        <p:txBody>
          <a:bodyPr/>
          <a:lstStyle/>
          <a:p>
            <a:r>
              <a:rPr lang="en-US" sz="4400" b="1" dirty="0">
                <a:effectLst/>
                <a:latin typeface="Arial" panose="020B0604020202020204" pitchFamily="34" charset="0"/>
                <a:ea typeface="Times New Roman" panose="02020603050405020304" pitchFamily="18" charset="0"/>
                <a:cs typeface="Times New Roman" panose="02020603050405020304" pitchFamily="18" charset="0"/>
              </a:rPr>
              <a:t>     Freezing of </a:t>
            </a:r>
            <a:r>
              <a:rPr lang="en-US" sz="4400" b="1" u="sng" dirty="0">
                <a:effectLst/>
                <a:latin typeface="Arial" panose="020B0604020202020204" pitchFamily="34" charset="0"/>
                <a:ea typeface="Times New Roman" panose="02020603050405020304" pitchFamily="18" charset="0"/>
                <a:cs typeface="Times New Roman" panose="02020603050405020304" pitchFamily="18" charset="0"/>
              </a:rPr>
              <a:t>Intra-</a:t>
            </a:r>
            <a:r>
              <a:rPr lang="en-US" sz="4400" b="1" dirty="0">
                <a:effectLst/>
                <a:latin typeface="Arial" panose="020B0604020202020204" pitchFamily="34" charset="0"/>
                <a:ea typeface="Times New Roman" panose="02020603050405020304" pitchFamily="18" charset="0"/>
                <a:cs typeface="Times New Roman" panose="02020603050405020304" pitchFamily="18" charset="0"/>
              </a:rPr>
              <a:t>cellular Water</a:t>
            </a:r>
            <a:br>
              <a:rPr lang="en-US" sz="4400" b="1" dirty="0">
                <a:effectLst/>
                <a:latin typeface="Calibri Light" panose="020F0302020204030204" pitchFamily="34" charset="0"/>
                <a:ea typeface="Times New Roman" panose="02020603050405020304" pitchFamily="18" charset="0"/>
                <a:cs typeface="Times New Roman" panose="02020603050405020304" pitchFamily="18" charset="0"/>
              </a:rPr>
            </a:br>
            <a:endParaRPr lang="en-US" b="1" dirty="0"/>
          </a:p>
        </p:txBody>
      </p:sp>
      <p:sp>
        <p:nvSpPr>
          <p:cNvPr id="3" name="Content Placeholder 2">
            <a:extLst>
              <a:ext uri="{FF2B5EF4-FFF2-40B4-BE49-F238E27FC236}">
                <a16:creationId xmlns:a16="http://schemas.microsoft.com/office/drawing/2014/main" id="{5911C70F-A0AB-416D-A788-B5BBD2075D7B}"/>
              </a:ext>
            </a:extLst>
          </p:cNvPr>
          <p:cNvSpPr>
            <a:spLocks noGrp="1"/>
          </p:cNvSpPr>
          <p:nvPr>
            <p:ph idx="1"/>
          </p:nvPr>
        </p:nvSpPr>
        <p:spPr/>
        <p:txBody>
          <a:bodyPr>
            <a:normAutofit/>
          </a:bodyPr>
          <a:lstStyle/>
          <a:p>
            <a:pPr>
              <a:lnSpc>
                <a:spcPct val="107000"/>
              </a:lnSpc>
              <a:spcBef>
                <a:spcPts val="0"/>
              </a:spcBef>
              <a:spcAft>
                <a:spcPts val="8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a:t>
            </a:r>
            <a:r>
              <a:rPr lang="en-US" sz="24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third stage</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and </a:t>
            </a:r>
            <a:r>
              <a:rPr lang="en-US" sz="2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most lethal </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is when the water </a:t>
            </a:r>
            <a:r>
              <a:rPr lang="en-US" sz="24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inside the cells</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freezes. </a:t>
            </a:r>
          </a:p>
          <a:p>
            <a:pPr>
              <a:lnSpc>
                <a:spcPct val="107000"/>
              </a:lnSpc>
              <a:spcBef>
                <a:spcPts val="0"/>
              </a:spcBef>
              <a:spcAft>
                <a:spcPts val="800"/>
              </a:spcAft>
            </a:pPr>
            <a:endPar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One freeze-avoidance mechanism that plants use at this level is called </a:t>
            </a:r>
            <a:r>
              <a:rPr lang="en-US" sz="2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"supercooling"</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2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water within the cell </a:t>
            </a:r>
            <a:r>
              <a:rPr lang="en-US" sz="24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becomes so pure </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that it remains liquid at temperatures well below </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its normal </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freezing point. </a:t>
            </a:r>
          </a:p>
          <a:p>
            <a:pPr>
              <a:lnSpc>
                <a:spcPct val="107000"/>
              </a:lnSpc>
              <a:spcBef>
                <a:spcPts val="0"/>
              </a:spcBef>
              <a:spcAft>
                <a:spcPts val="800"/>
              </a:spcAft>
            </a:pPr>
            <a:endPar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400" u="sng" dirty="0">
                <a:solidFill>
                  <a:srgbClr val="000000"/>
                </a:solidFill>
                <a:latin typeface="Arial" panose="020B0604020202020204" pitchFamily="34" charset="0"/>
                <a:ea typeface="Calibri" panose="020F0502020204030204" pitchFamily="34" charset="0"/>
                <a:cs typeface="Times New Roman" panose="02020603050405020304" pitchFamily="18" charset="0"/>
              </a:rPr>
              <a:t>Supercooling Illustration</a:t>
            </a:r>
            <a:r>
              <a:rPr 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Put a bottle of tap water and a bottle of distilled water in the freezer. Once the tap water freezes, you will see that the distilled water has not yet frozen, as it is “supercooled.”</a:t>
            </a: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L="0" marR="0" indent="0" algn="l">
              <a:lnSpc>
                <a:spcPct val="107000"/>
              </a:lnSpc>
              <a:spcBef>
                <a:spcPts val="0"/>
              </a:spcBef>
              <a:spcAft>
                <a:spcPts val="800"/>
              </a:spcAft>
              <a:buNone/>
            </a:pP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7926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6AC7E-981E-4510-B39F-ED8860B0999D}"/>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Root v. Top Hardiness</a:t>
            </a:r>
          </a:p>
        </p:txBody>
      </p:sp>
      <p:sp>
        <p:nvSpPr>
          <p:cNvPr id="3" name="Content Placeholder 2">
            <a:extLst>
              <a:ext uri="{FF2B5EF4-FFF2-40B4-BE49-F238E27FC236}">
                <a16:creationId xmlns:a16="http://schemas.microsoft.com/office/drawing/2014/main" id="{00DAE800-6A7E-4293-AFBB-B690538BECEB}"/>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The tree hardiness ratings you find in books and online are for the top, or above-ground, part of the tree – trunk, branches and foliage, </a:t>
            </a:r>
            <a:r>
              <a:rPr lang="en-US" u="sng" dirty="0">
                <a:latin typeface="Arial" panose="020B0604020202020204" pitchFamily="34" charset="0"/>
                <a:cs typeface="Arial" panose="020B0604020202020204" pitchFamily="34" charset="0"/>
              </a:rPr>
              <a:t>not the roots</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t>
            </a:r>
            <a:r>
              <a:rPr lang="en-US" u="sng" dirty="0">
                <a:latin typeface="Arial" panose="020B0604020202020204" pitchFamily="34" charset="0"/>
                <a:cs typeface="Arial" panose="020B0604020202020204" pitchFamily="34" charset="0"/>
              </a:rPr>
              <a:t>roots are far less hardy </a:t>
            </a:r>
            <a:r>
              <a:rPr lang="en-US" dirty="0">
                <a:latin typeface="Arial" panose="020B0604020202020204" pitchFamily="34" charset="0"/>
                <a:cs typeface="Arial" panose="020B0604020202020204" pitchFamily="34" charset="0"/>
              </a:rPr>
              <a:t>than the top of a tree, so relying on tree hardiness ratings can be lethal to your bonsai.</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Example</a:t>
            </a:r>
            <a:r>
              <a:rPr lang="en-US" dirty="0">
                <a:latin typeface="Arial" panose="020B0604020202020204" pitchFamily="34" charset="0"/>
                <a:cs typeface="Arial" panose="020B0604020202020204" pitchFamily="34" charset="0"/>
              </a:rPr>
              <a:t>: Pinus sylvestris (Scots pine) has a top hardiness rating of -50</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 and a root rating of 10</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Calibri" panose="020F0502020204030204" pitchFamily="34" charset="0"/>
              </a:rPr>
              <a:t>F</a:t>
            </a:r>
            <a:r>
              <a:rPr lang="en-US" dirty="0">
                <a:latin typeface="Arial" panose="020B0604020202020204" pitchFamily="34" charset="0"/>
                <a:cs typeface="Arial" panose="020B0604020202020204" pitchFamily="34" charset="0"/>
              </a:rPr>
              <a:t> – </a:t>
            </a:r>
            <a:r>
              <a:rPr lang="en-US" u="sng" dirty="0">
                <a:latin typeface="Arial" panose="020B0604020202020204" pitchFamily="34" charset="0"/>
                <a:cs typeface="Arial" panose="020B0604020202020204" pitchFamily="34" charset="0"/>
              </a:rPr>
              <a:t>a difference of 60</a:t>
            </a:r>
            <a:r>
              <a:rPr lang="en-US" sz="24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u="sng" dirty="0">
                <a:solidFill>
                  <a:srgbClr val="000000"/>
                </a:solidFill>
                <a:effectLst/>
                <a:latin typeface="Arial" panose="020B0604020202020204" pitchFamily="34" charset="0"/>
                <a:ea typeface="Calibri" panose="020F0502020204030204" pitchFamily="34" charset="0"/>
              </a:rPr>
              <a:t>F</a:t>
            </a:r>
            <a:r>
              <a:rPr lang="en-US" u="sng"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49382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5F15-0B95-4C0A-AB07-9ED879C738EE}"/>
              </a:ext>
            </a:extLst>
          </p:cNvPr>
          <p:cNvSpPr>
            <a:spLocks noGrp="1"/>
          </p:cNvSpPr>
          <p:nvPr>
            <p:ph type="title"/>
          </p:nvPr>
        </p:nvSpPr>
        <p:spPr>
          <a:xfrm>
            <a:off x="838200" y="0"/>
            <a:ext cx="10515600" cy="1605280"/>
          </a:xfrm>
        </p:spPr>
        <p:txBody>
          <a:bodyPr>
            <a:normAutofit/>
          </a:bodyPr>
          <a:lstStyle/>
          <a:p>
            <a:r>
              <a:rPr lang="en-US" dirty="0">
                <a:latin typeface="Arial Black" panose="020B0A04020102020204" pitchFamily="34" charset="0"/>
              </a:rPr>
              <a:t>   </a:t>
            </a:r>
            <a:r>
              <a:rPr lang="en-US" b="1" dirty="0">
                <a:latin typeface="Arial" panose="020B0604020202020204" pitchFamily="34" charset="0"/>
                <a:cs typeface="Arial" panose="020B0604020202020204" pitchFamily="34" charset="0"/>
              </a:rPr>
              <a:t>Bonsai </a:t>
            </a:r>
            <a:r>
              <a:rPr lang="en-US" b="1" u="sng" dirty="0">
                <a:latin typeface="Arial" panose="020B0604020202020204" pitchFamily="34" charset="0"/>
                <a:cs typeface="Arial" panose="020B0604020202020204" pitchFamily="34" charset="0"/>
              </a:rPr>
              <a:t>Root</a:t>
            </a:r>
            <a:r>
              <a:rPr lang="en-US" b="1" dirty="0">
                <a:latin typeface="Arial" panose="020B0604020202020204" pitchFamily="34" charset="0"/>
                <a:cs typeface="Arial" panose="020B0604020202020204" pitchFamily="34" charset="0"/>
              </a:rPr>
              <a:t> Kill Temperatures (F)         		    </a:t>
            </a:r>
            <a:r>
              <a:rPr lang="en-US" sz="1600" b="1" dirty="0">
                <a:latin typeface="Arial" panose="020B0604020202020204" pitchFamily="34" charset="0"/>
                <a:cs typeface="Arial" panose="020B0604020202020204" pitchFamily="34" charset="0"/>
              </a:rPr>
              <a:t>(Full List in Michael Hagedorn’s </a:t>
            </a:r>
            <a:r>
              <a:rPr lang="en-US" sz="1600" b="1" i="1" dirty="0">
                <a:latin typeface="Arial" panose="020B0604020202020204" pitchFamily="34" charset="0"/>
                <a:cs typeface="Arial" panose="020B0604020202020204" pitchFamily="34" charset="0"/>
              </a:rPr>
              <a:t>Bonsai Heresy, pp.87-89)    	</a:t>
            </a:r>
          </a:p>
        </p:txBody>
      </p:sp>
      <p:pic>
        <p:nvPicPr>
          <p:cNvPr id="11" name="Content Placeholder 10">
            <a:extLst>
              <a:ext uri="{FF2B5EF4-FFF2-40B4-BE49-F238E27FC236}">
                <a16:creationId xmlns:a16="http://schemas.microsoft.com/office/drawing/2014/main" id="{05A76771-B2CB-47E5-A8DD-260897303906}"/>
              </a:ext>
            </a:extLst>
          </p:cNvPr>
          <p:cNvPicPr>
            <a:picLocks noGrp="1" noChangeAspect="1"/>
          </p:cNvPicPr>
          <p:nvPr>
            <p:ph idx="1"/>
          </p:nvPr>
        </p:nvPicPr>
        <p:blipFill>
          <a:blip r:embed="rId2"/>
          <a:stretch>
            <a:fillRect/>
          </a:stretch>
        </p:blipFill>
        <p:spPr>
          <a:xfrm>
            <a:off x="2099145" y="1717482"/>
            <a:ext cx="7490128" cy="4619708"/>
          </a:xfrm>
        </p:spPr>
      </p:pic>
    </p:spTree>
    <p:extLst>
      <p:ext uri="{BB962C8B-B14F-4D97-AF65-F5344CB8AC3E}">
        <p14:creationId xmlns:p14="http://schemas.microsoft.com/office/powerpoint/2010/main" val="272001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DD851-D024-4760-A673-4B4D47E6C073}"/>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Root Ratings Key Takeaways</a:t>
            </a:r>
          </a:p>
        </p:txBody>
      </p:sp>
      <p:sp>
        <p:nvSpPr>
          <p:cNvPr id="3" name="Content Placeholder 2">
            <a:extLst>
              <a:ext uri="{FF2B5EF4-FFF2-40B4-BE49-F238E27FC236}">
                <a16:creationId xmlns:a16="http://schemas.microsoft.com/office/drawing/2014/main" id="{BB4A3889-48F2-42F5-9A33-B5628D1FC9B3}"/>
              </a:ext>
            </a:extLst>
          </p:cNvPr>
          <p:cNvSpPr>
            <a:spLocks noGrp="1"/>
          </p:cNvSpPr>
          <p:nvPr>
            <p:ph idx="1"/>
          </p:nvPr>
        </p:nvSpPr>
        <p:spPr/>
        <p:txBody>
          <a:bodyPr>
            <a:normAutofit fontScale="92500" lnSpcReduction="10000"/>
          </a:bodyPr>
          <a:lstStyle/>
          <a:p>
            <a:r>
              <a:rPr lang="en-US" u="sng" dirty="0"/>
              <a:t>Don’t be misled by above-ground hardiness ratings</a:t>
            </a:r>
            <a:r>
              <a:rPr lang="en-US" dirty="0"/>
              <a:t> and kill your bonsai in winter.</a:t>
            </a:r>
          </a:p>
          <a:p>
            <a:endParaRPr lang="en-US" dirty="0"/>
          </a:p>
          <a:p>
            <a:r>
              <a:rPr lang="en-US" dirty="0"/>
              <a:t>The Root Kill List shows </a:t>
            </a:r>
            <a:r>
              <a:rPr lang="en-US" u="sng" dirty="0"/>
              <a:t>minimum</a:t>
            </a:r>
            <a:r>
              <a:rPr lang="en-US" dirty="0"/>
              <a:t> root temperatures, not </a:t>
            </a:r>
            <a:r>
              <a:rPr lang="en-US" u="sng" dirty="0"/>
              <a:t>optimum</a:t>
            </a:r>
            <a:r>
              <a:rPr lang="en-US" dirty="0"/>
              <a:t> temps.</a:t>
            </a:r>
          </a:p>
          <a:p>
            <a:endParaRPr lang="en-US" dirty="0"/>
          </a:p>
          <a:p>
            <a:r>
              <a:rPr lang="en-US" dirty="0"/>
              <a:t>Joe Harris, a bonsai expert at Isely Nursery, says:</a:t>
            </a:r>
          </a:p>
          <a:p>
            <a:endParaRPr lang="en-US" dirty="0"/>
          </a:p>
          <a:p>
            <a:pPr lvl="1">
              <a:buFont typeface="Wingdings" panose="05000000000000000000" pitchFamily="2" charset="2"/>
              <a:buChar char="Ø"/>
            </a:pPr>
            <a:r>
              <a:rPr lang="en-US" sz="2600" dirty="0">
                <a:latin typeface="Arial" panose="020B0604020202020204" pitchFamily="34" charset="0"/>
                <a:cs typeface="Arial" panose="020B0604020202020204" pitchFamily="34" charset="0"/>
              </a:rPr>
              <a:t>Treat </a:t>
            </a:r>
            <a:r>
              <a:rPr lang="en-US" sz="2600" b="1" dirty="0">
                <a:latin typeface="Arial" panose="020B0604020202020204" pitchFamily="34" charset="0"/>
                <a:cs typeface="Arial" panose="020B0604020202020204" pitchFamily="34" charset="0"/>
              </a:rPr>
              <a:t>18</a:t>
            </a:r>
            <a:r>
              <a:rPr lang="en-US" sz="2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 </a:t>
            </a:r>
            <a:r>
              <a:rPr lang="en-US" sz="2600" dirty="0">
                <a:latin typeface="Arial" panose="020B0604020202020204" pitchFamily="34" charset="0"/>
                <a:cs typeface="Arial" panose="020B0604020202020204" pitchFamily="34" charset="0"/>
              </a:rPr>
              <a:t>as minimum for </a:t>
            </a:r>
            <a:r>
              <a:rPr lang="en-US" sz="2600" u="sng" dirty="0">
                <a:latin typeface="Arial" panose="020B0604020202020204" pitchFamily="34" charset="0"/>
                <a:cs typeface="Arial" panose="020B0604020202020204" pitchFamily="34" charset="0"/>
              </a:rPr>
              <a:t>very-hardy </a:t>
            </a:r>
            <a:r>
              <a:rPr lang="en-US" sz="2600" dirty="0">
                <a:latin typeface="Arial" panose="020B0604020202020204" pitchFamily="34" charset="0"/>
                <a:cs typeface="Arial" panose="020B0604020202020204" pitchFamily="34" charset="0"/>
              </a:rPr>
              <a:t>bonsai.</a:t>
            </a:r>
          </a:p>
          <a:p>
            <a:pPr lvl="1">
              <a:buFont typeface="Wingdings" panose="05000000000000000000" pitchFamily="2" charset="2"/>
              <a:buChar char="Ø"/>
            </a:pPr>
            <a:endParaRPr lang="en-US" sz="2600"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sz="2600" dirty="0">
                <a:latin typeface="Arial" panose="020B0604020202020204" pitchFamily="34" charset="0"/>
                <a:cs typeface="Arial" panose="020B0604020202020204" pitchFamily="34" charset="0"/>
              </a:rPr>
              <a:t>Treat </a:t>
            </a:r>
            <a:r>
              <a:rPr lang="en-US" sz="2600" b="1" dirty="0">
                <a:latin typeface="Arial" panose="020B0604020202020204" pitchFamily="34" charset="0"/>
                <a:cs typeface="Arial" panose="020B0604020202020204" pitchFamily="34" charset="0"/>
              </a:rPr>
              <a:t>23</a:t>
            </a:r>
            <a:r>
              <a:rPr lang="en-US" sz="2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a:t>
            </a:r>
            <a:r>
              <a:rPr lang="en-US" sz="2600" b="1"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as minimum for all the </a:t>
            </a:r>
            <a:r>
              <a:rPr lang="en-US" sz="2600" u="sng" dirty="0">
                <a:latin typeface="Arial" panose="020B0604020202020204" pitchFamily="34" charset="0"/>
                <a:cs typeface="Arial" panose="020B0604020202020204" pitchFamily="34" charset="0"/>
              </a:rPr>
              <a:t>less-hardy</a:t>
            </a:r>
            <a:r>
              <a:rPr lang="en-US" sz="2600" dirty="0">
                <a:latin typeface="Arial" panose="020B0604020202020204" pitchFamily="34" charset="0"/>
                <a:cs typeface="Arial" panose="020B0604020202020204" pitchFamily="34" charset="0"/>
              </a:rPr>
              <a:t> bonsai.</a:t>
            </a:r>
          </a:p>
        </p:txBody>
      </p:sp>
    </p:spTree>
    <p:extLst>
      <p:ext uri="{BB962C8B-B14F-4D97-AF65-F5344CB8AC3E}">
        <p14:creationId xmlns:p14="http://schemas.microsoft.com/office/powerpoint/2010/main" val="3385983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FDD24-A350-4A58-84CB-EC83C513462B}"/>
              </a:ext>
            </a:extLst>
          </p:cNvPr>
          <p:cNvSpPr>
            <a:spLocks noGrp="1"/>
          </p:cNvSpPr>
          <p:nvPr>
            <p:ph type="title"/>
          </p:nvPr>
        </p:nvSpPr>
        <p:spPr/>
        <p:txBody>
          <a:bodyPr/>
          <a:lstStyle/>
          <a:p>
            <a:r>
              <a:rPr lang="en-US" sz="4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Tropical Bonsai in Winter</a:t>
            </a:r>
            <a:endParaRPr lang="en-US" dirty="0"/>
          </a:p>
        </p:txBody>
      </p:sp>
      <p:pic>
        <p:nvPicPr>
          <p:cNvPr id="6" name="Content Placeholder 5">
            <a:extLst>
              <a:ext uri="{FF2B5EF4-FFF2-40B4-BE49-F238E27FC236}">
                <a16:creationId xmlns:a16="http://schemas.microsoft.com/office/drawing/2014/main" id="{02936331-9EF9-4972-899A-C832849E30D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1680" y="1690688"/>
            <a:ext cx="4719320" cy="4351338"/>
          </a:xfrm>
        </p:spPr>
      </p:pic>
      <p:sp>
        <p:nvSpPr>
          <p:cNvPr id="4" name="Content Placeholder 3">
            <a:extLst>
              <a:ext uri="{FF2B5EF4-FFF2-40B4-BE49-F238E27FC236}">
                <a16:creationId xmlns:a16="http://schemas.microsoft.com/office/drawing/2014/main" id="{B3AA0DBB-0790-4070-90F6-A4873C7AD1CB}"/>
              </a:ext>
            </a:extLst>
          </p:cNvPr>
          <p:cNvSpPr>
            <a:spLocks noGrp="1"/>
          </p:cNvSpPr>
          <p:nvPr>
            <p:ph sz="half" idx="2"/>
          </p:nvPr>
        </p:nvSpPr>
        <p:spPr>
          <a:xfrm>
            <a:off x="5943599" y="1825625"/>
            <a:ext cx="4996543" cy="4351338"/>
          </a:xfrm>
        </p:spPr>
        <p:txBody>
          <a:bodyPr>
            <a:normAutofit/>
          </a:bodyPr>
          <a:lstStyle/>
          <a:p>
            <a:pPr marL="0" indent="0">
              <a:buNone/>
            </a:pPr>
            <a:endParaRPr lang="en-US" sz="3600" b="0" i="0" dirty="0">
              <a:solidFill>
                <a:srgbClr val="333333"/>
              </a:solidFill>
              <a:effectLst/>
              <a:latin typeface="Arial" panose="020B0604020202020204" pitchFamily="34" charset="0"/>
              <a:cs typeface="Arial" panose="020B0604020202020204" pitchFamily="34" charset="0"/>
            </a:endParaRPr>
          </a:p>
          <a:p>
            <a:pPr marL="0" indent="0">
              <a:buNone/>
            </a:pPr>
            <a:r>
              <a:rPr lang="en-US" sz="3600" b="0" i="0" dirty="0">
                <a:solidFill>
                  <a:srgbClr val="333333"/>
                </a:solidFill>
                <a:effectLst/>
                <a:latin typeface="Arial" panose="020B0604020202020204" pitchFamily="34" charset="0"/>
                <a:cs typeface="Arial" panose="020B0604020202020204" pitchFamily="34" charset="0"/>
              </a:rPr>
              <a:t>Most tropical bonsai will not tolerate temperatures below 40</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600" dirty="0">
                <a:solidFill>
                  <a:srgbClr val="000000"/>
                </a:solidFill>
                <a:effectLst/>
                <a:latin typeface="Arial" panose="020B0604020202020204" pitchFamily="34" charset="0"/>
                <a:ea typeface="Calibri" panose="020F0502020204030204" pitchFamily="34" charset="0"/>
              </a:rPr>
              <a:t>F</a:t>
            </a:r>
            <a:r>
              <a:rPr lang="en-US" sz="3600" b="0" i="0" dirty="0">
                <a:solidFill>
                  <a:srgbClr val="333333"/>
                </a:solidFill>
                <a:effectLst/>
                <a:latin typeface="Arial" panose="020B0604020202020204" pitchFamily="34" charset="0"/>
                <a:cs typeface="Arial" panose="020B0604020202020204" pitchFamily="34" charset="0"/>
              </a:rPr>
              <a:t> to </a:t>
            </a:r>
            <a:r>
              <a:rPr lang="en-US" sz="3600" dirty="0">
                <a:solidFill>
                  <a:srgbClr val="333333"/>
                </a:solidFill>
                <a:latin typeface="Arial" panose="020B0604020202020204" pitchFamily="34" charset="0"/>
                <a:cs typeface="Arial" panose="020B0604020202020204" pitchFamily="34" charset="0"/>
              </a:rPr>
              <a:t>45</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600" dirty="0">
                <a:solidFill>
                  <a:srgbClr val="000000"/>
                </a:solidFill>
                <a:effectLst/>
                <a:latin typeface="Arial" panose="020B0604020202020204" pitchFamily="34" charset="0"/>
                <a:ea typeface="Calibri" panose="020F0502020204030204" pitchFamily="34" charset="0"/>
              </a:rPr>
              <a:t>F</a:t>
            </a:r>
            <a:r>
              <a:rPr lang="en-US" sz="3600" b="0" i="0" dirty="0">
                <a:solidFill>
                  <a:srgbClr val="333333"/>
                </a:solidFill>
                <a:effectLst/>
                <a:latin typeface="Arial" panose="020B0604020202020204" pitchFamily="34" charset="0"/>
                <a:cs typeface="Arial" panose="020B0604020202020204" pitchFamily="34" charset="0"/>
              </a:rPr>
              <a:t> for any length of time.</a:t>
            </a:r>
          </a:p>
          <a:p>
            <a:endParaRPr lang="en-US" b="0" i="0" dirty="0">
              <a:solidFill>
                <a:srgbClr val="333333"/>
              </a:solidFill>
              <a:effectLs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68517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5B40C-AAE4-4AC6-B5CA-80AA503BAC37}"/>
              </a:ext>
            </a:extLst>
          </p:cNvPr>
          <p:cNvSpPr>
            <a:spLocks noGrp="1"/>
          </p:cNvSpPr>
          <p:nvPr>
            <p:ph type="title"/>
          </p:nvPr>
        </p:nvSpPr>
        <p:spPr>
          <a:xfrm>
            <a:off x="838200" y="365125"/>
            <a:ext cx="10515600" cy="2219049"/>
          </a:xfrm>
        </p:spPr>
        <p:txBody>
          <a:bodyPr>
            <a:normAutofit/>
          </a:bodyPr>
          <a:lstStyle/>
          <a:p>
            <a:r>
              <a:rPr lang="en-US" sz="6000" b="1" dirty="0">
                <a:latin typeface="Arial" panose="020B0604020202020204" pitchFamily="34" charset="0"/>
                <a:cs typeface="Arial" panose="020B0604020202020204" pitchFamily="34" charset="0"/>
              </a:rPr>
              <a:t>     WINTER PROTECTION</a:t>
            </a:r>
          </a:p>
        </p:txBody>
      </p:sp>
      <p:pic>
        <p:nvPicPr>
          <p:cNvPr id="5" name="Content Placeholder 4">
            <a:extLst>
              <a:ext uri="{FF2B5EF4-FFF2-40B4-BE49-F238E27FC236}">
                <a16:creationId xmlns:a16="http://schemas.microsoft.com/office/drawing/2014/main" id="{1AC23515-D6D4-4220-AFD8-C7071F244DA6}"/>
              </a:ext>
            </a:extLst>
          </p:cNvPr>
          <p:cNvPicPr>
            <a:picLocks noGrp="1" noChangeAspect="1"/>
          </p:cNvPicPr>
          <p:nvPr>
            <p:ph idx="1"/>
          </p:nvPr>
        </p:nvPicPr>
        <p:blipFill>
          <a:blip r:embed="rId2"/>
          <a:stretch>
            <a:fillRect/>
          </a:stretch>
        </p:blipFill>
        <p:spPr>
          <a:xfrm>
            <a:off x="3427012" y="2345635"/>
            <a:ext cx="4921858" cy="3951798"/>
          </a:xfrm>
        </p:spPr>
      </p:pic>
    </p:spTree>
    <p:extLst>
      <p:ext uri="{BB962C8B-B14F-4D97-AF65-F5344CB8AC3E}">
        <p14:creationId xmlns:p14="http://schemas.microsoft.com/office/powerpoint/2010/main" val="1530382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33747-0A6B-4B08-A9CD-95AB858D2E5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Bonsai Most Susceptible to Cold Damage</a:t>
            </a:r>
          </a:p>
        </p:txBody>
      </p:sp>
      <p:sp>
        <p:nvSpPr>
          <p:cNvPr id="3" name="Content Placeholder 2">
            <a:extLst>
              <a:ext uri="{FF2B5EF4-FFF2-40B4-BE49-F238E27FC236}">
                <a16:creationId xmlns:a16="http://schemas.microsoft.com/office/drawing/2014/main" id="{5B2DD499-1854-47D5-836A-2C8141CA0B26}"/>
              </a:ext>
            </a:extLst>
          </p:cNvPr>
          <p:cNvSpPr>
            <a:spLocks noGrp="1"/>
          </p:cNvSpPr>
          <p:nvPr>
            <p:ph idx="1"/>
          </p:nvPr>
        </p:nvSpPr>
        <p:spPr/>
        <p:txBody>
          <a:bodyPr/>
          <a:lstStyle/>
          <a:p>
            <a:pPr marL="514350" indent="-514350">
              <a:buAutoNum type="arabicPeriod"/>
            </a:pPr>
            <a:r>
              <a:rPr lang="en-US" dirty="0">
                <a:latin typeface="Arial" panose="020B0604020202020204" pitchFamily="34" charset="0"/>
                <a:cs typeface="Arial" panose="020B0604020202020204" pitchFamily="34" charset="0"/>
              </a:rPr>
              <a:t>Small- and medium-sized bonsai</a:t>
            </a:r>
          </a:p>
          <a:p>
            <a:pPr marL="514350" indent="-514350">
              <a:buAutoNum type="arabicPeriod"/>
            </a:pPr>
            <a:endParaRPr lang="en-US" dirty="0">
              <a:latin typeface="Arial" panose="020B0604020202020204" pitchFamily="34" charset="0"/>
              <a:cs typeface="Arial" panose="020B0604020202020204" pitchFamily="34" charset="0"/>
            </a:endParaRPr>
          </a:p>
          <a:p>
            <a:pPr marL="514350" indent="-514350">
              <a:buAutoNum type="arabicPeriod"/>
            </a:pPr>
            <a:r>
              <a:rPr lang="en-US" dirty="0">
                <a:latin typeface="Arial" panose="020B0604020202020204" pitchFamily="34" charset="0"/>
                <a:cs typeface="Arial" panose="020B0604020202020204" pitchFamily="34" charset="0"/>
              </a:rPr>
              <a:t>Recently-repotted or recently-pruned (less foliar mass) bonsai</a:t>
            </a:r>
          </a:p>
          <a:p>
            <a:pPr marL="514350" indent="-514350">
              <a:buAutoNum type="arabicPeriod"/>
            </a:pPr>
            <a:endParaRPr lang="en-US" dirty="0">
              <a:latin typeface="Arial" panose="020B0604020202020204" pitchFamily="34" charset="0"/>
              <a:cs typeface="Arial" panose="020B0604020202020204" pitchFamily="34" charset="0"/>
            </a:endParaRPr>
          </a:p>
          <a:p>
            <a:pPr marL="514350" indent="-514350">
              <a:buAutoNum type="arabicPeriod"/>
            </a:pPr>
            <a:r>
              <a:rPr lang="en-US" dirty="0">
                <a:latin typeface="Arial" panose="020B0604020202020204" pitchFamily="34" charset="0"/>
                <a:cs typeface="Arial" panose="020B0604020202020204" pitchFamily="34" charset="0"/>
              </a:rPr>
              <a:t>More refined bonsai (many small twigs)</a:t>
            </a:r>
          </a:p>
          <a:p>
            <a:pPr marL="514350" indent="-514350">
              <a:buAutoNum type="arabicPeriod"/>
            </a:pPr>
            <a:endParaRPr lang="en-US" dirty="0">
              <a:latin typeface="Arial" panose="020B0604020202020204" pitchFamily="34" charset="0"/>
              <a:cs typeface="Arial" panose="020B0604020202020204" pitchFamily="34" charset="0"/>
            </a:endParaRPr>
          </a:p>
          <a:p>
            <a:pPr marL="514350" indent="-514350">
              <a:buAutoNum type="arabicPeriod"/>
            </a:pPr>
            <a:r>
              <a:rPr lang="en-US" dirty="0">
                <a:latin typeface="Arial" panose="020B0604020202020204" pitchFamily="34" charset="0"/>
                <a:cs typeface="Arial" panose="020B0604020202020204" pitchFamily="34" charset="0"/>
              </a:rPr>
              <a:t>Less hardy species</a:t>
            </a:r>
          </a:p>
        </p:txBody>
      </p:sp>
    </p:spTree>
    <p:extLst>
      <p:ext uri="{BB962C8B-B14F-4D97-AF65-F5344CB8AC3E}">
        <p14:creationId xmlns:p14="http://schemas.microsoft.com/office/powerpoint/2010/main" val="4076781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8655C-3BF6-48B9-843C-1BBF0DC84657}"/>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Easiest Way to Winter-Protect Bonsai </a:t>
            </a:r>
          </a:p>
        </p:txBody>
      </p:sp>
      <p:sp>
        <p:nvSpPr>
          <p:cNvPr id="3" name="Content Placeholder 2">
            <a:extLst>
              <a:ext uri="{FF2B5EF4-FFF2-40B4-BE49-F238E27FC236}">
                <a16:creationId xmlns:a16="http://schemas.microsoft.com/office/drawing/2014/main" id="{4A2BC294-6134-49E0-845D-74F0BB9F955C}"/>
              </a:ext>
            </a:extLst>
          </p:cNvPr>
          <p:cNvSpPr>
            <a:spLocks noGrp="1"/>
          </p:cNvSpPr>
          <p:nvPr>
            <p:ph idx="1"/>
          </p:nvPr>
        </p:nvSpPr>
        <p:spPr/>
        <p:txBody>
          <a:bodyPr>
            <a:normAutofit/>
          </a:bodyPr>
          <a:lstStyle/>
          <a:p>
            <a:pPr marL="0" indent="0">
              <a:buNone/>
            </a:pPr>
            <a:endParaRPr lang="en-US" dirty="0">
              <a:latin typeface="Arial" panose="020B0604020202020204" pitchFamily="34" charset="0"/>
              <a:cs typeface="Arial" panose="020B0604020202020204" pitchFamily="34" charset="0"/>
            </a:endParaRPr>
          </a:p>
          <a:p>
            <a:pPr marL="0" indent="0">
              <a:buNone/>
            </a:pPr>
            <a:r>
              <a:rPr lang="en-US" b="1" u="sng" dirty="0">
                <a:latin typeface="Arial" panose="020B0604020202020204" pitchFamily="34" charset="0"/>
                <a:cs typeface="Arial" panose="020B0604020202020204" pitchFamily="34" charset="0"/>
              </a:rPr>
              <a:t>Place pots on ground </a:t>
            </a:r>
            <a:r>
              <a:rPr lang="en-US" dirty="0">
                <a:latin typeface="Arial" panose="020B0604020202020204" pitchFamily="34" charset="0"/>
                <a:cs typeface="Arial" panose="020B0604020202020204" pitchFamily="34" charset="0"/>
              </a:rPr>
              <a:t>– </a:t>
            </a:r>
          </a:p>
          <a:p>
            <a:pPr marL="0" indent="0">
              <a:buNone/>
            </a:pP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7</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400" dirty="0">
                <a:solidFill>
                  <a:srgbClr val="000000"/>
                </a:solidFill>
                <a:effectLst/>
                <a:latin typeface="Arial" panose="020B0604020202020204" pitchFamily="34" charset="0"/>
                <a:ea typeface="Calibri" panose="020F0502020204030204" pitchFamily="34" charset="0"/>
              </a:rPr>
              <a:t>F </a:t>
            </a:r>
            <a:r>
              <a:rPr lang="en-US" dirty="0">
                <a:latin typeface="Arial" panose="020B0604020202020204" pitchFamily="34" charset="0"/>
                <a:cs typeface="Arial" panose="020B0604020202020204" pitchFamily="34" charset="0"/>
              </a:rPr>
              <a:t>-10</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400" dirty="0">
                <a:solidFill>
                  <a:srgbClr val="000000"/>
                </a:solidFill>
                <a:effectLst/>
                <a:latin typeface="Arial" panose="020B0604020202020204" pitchFamily="34" charset="0"/>
                <a:ea typeface="Calibri" panose="020F0502020204030204" pitchFamily="34" charset="0"/>
              </a:rPr>
              <a:t>F</a:t>
            </a:r>
            <a:r>
              <a:rPr lang="en-US" dirty="0">
                <a:latin typeface="Arial" panose="020B0604020202020204" pitchFamily="34" charset="0"/>
                <a:cs typeface="Arial" panose="020B0604020202020204" pitchFamily="34" charset="0"/>
              </a:rPr>
              <a:t> warmer than air temperature</a:t>
            </a:r>
          </a:p>
          <a:p>
            <a:pPr marL="457200" lvl="1" indent="0">
              <a:buNone/>
            </a:pP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Heel-in (up to rim of pots) with mulch, leaves, frost blanket</a:t>
            </a: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Protect from wind</a:t>
            </a: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Beware of rodent activity</a:t>
            </a:r>
          </a:p>
        </p:txBody>
      </p:sp>
    </p:spTree>
    <p:extLst>
      <p:ext uri="{BB962C8B-B14F-4D97-AF65-F5344CB8AC3E}">
        <p14:creationId xmlns:p14="http://schemas.microsoft.com/office/powerpoint/2010/main" val="286965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99F17-26B7-45A0-964D-E3879BEFD11E}"/>
              </a:ext>
            </a:extLst>
          </p:cNvPr>
          <p:cNvSpPr>
            <a:spLocks noGrp="1"/>
          </p:cNvSpPr>
          <p:nvPr>
            <p:ph type="title"/>
          </p:nvPr>
        </p:nvSpPr>
        <p:spPr>
          <a:xfrm>
            <a:off x="838200" y="304165"/>
            <a:ext cx="10515600" cy="1325563"/>
          </a:xfrm>
        </p:spPr>
        <p:txBody>
          <a:bodyPr/>
          <a:lstStyle/>
          <a:p>
            <a:r>
              <a:rPr lang="en-US" dirty="0"/>
              <a:t>                   </a:t>
            </a:r>
            <a:r>
              <a:rPr lang="en-US" b="1" dirty="0">
                <a:latin typeface="Arial" panose="020B0604020202020204" pitchFamily="34" charset="0"/>
                <a:cs typeface="Arial" panose="020B0604020202020204" pitchFamily="34" charset="0"/>
              </a:rPr>
              <a:t>Raised Gravel Beds</a:t>
            </a:r>
          </a:p>
        </p:txBody>
      </p:sp>
      <p:pic>
        <p:nvPicPr>
          <p:cNvPr id="6" name="Content Placeholder 5">
            <a:extLst>
              <a:ext uri="{FF2B5EF4-FFF2-40B4-BE49-F238E27FC236}">
                <a16:creationId xmlns:a16="http://schemas.microsoft.com/office/drawing/2014/main" id="{5D9E15E9-F5DC-44BE-AB7A-39D0448B198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16200000">
            <a:off x="819943" y="1490499"/>
            <a:ext cx="4537395" cy="4815843"/>
          </a:xfrm>
        </p:spPr>
      </p:pic>
      <p:sp>
        <p:nvSpPr>
          <p:cNvPr id="4" name="Content Placeholder 3">
            <a:extLst>
              <a:ext uri="{FF2B5EF4-FFF2-40B4-BE49-F238E27FC236}">
                <a16:creationId xmlns:a16="http://schemas.microsoft.com/office/drawing/2014/main" id="{CE6C4E35-E8BD-4D14-AA64-36AEA13236F6}"/>
              </a:ext>
            </a:extLst>
          </p:cNvPr>
          <p:cNvSpPr>
            <a:spLocks noGrp="1"/>
          </p:cNvSpPr>
          <p:nvPr>
            <p:ph sz="half" idx="2"/>
          </p:nvPr>
        </p:nvSpPr>
        <p:spPr>
          <a:xfrm>
            <a:off x="6172200" y="1629728"/>
            <a:ext cx="5181600" cy="4547235"/>
          </a:xfrm>
        </p:spPr>
        <p:txBody>
          <a:bodyPr/>
          <a:lstStyle/>
          <a:p>
            <a:endParaRPr lang="en-US" dirty="0"/>
          </a:p>
        </p:txBody>
      </p:sp>
      <p:pic>
        <p:nvPicPr>
          <p:cNvPr id="7" name="Content Placeholder 4">
            <a:extLst>
              <a:ext uri="{FF2B5EF4-FFF2-40B4-BE49-F238E27FC236}">
                <a16:creationId xmlns:a16="http://schemas.microsoft.com/office/drawing/2014/main" id="{E2806EBC-2D36-4242-A731-0247C868E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18105" y="1307624"/>
            <a:ext cx="4537393" cy="5181600"/>
          </a:xfrm>
          <a:prstGeom prst="rect">
            <a:avLst/>
          </a:prstGeom>
        </p:spPr>
      </p:pic>
    </p:spTree>
    <p:extLst>
      <p:ext uri="{BB962C8B-B14F-4D97-AF65-F5344CB8AC3E}">
        <p14:creationId xmlns:p14="http://schemas.microsoft.com/office/powerpoint/2010/main" val="2599005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3D67-ACBB-4B68-BA35-98DB4F1E9E16}"/>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Winter Protection</a:t>
            </a:r>
            <a:br>
              <a:rPr lang="en-US" b="1" dirty="0">
                <a:latin typeface="Arial" panose="020B0604020202020204" pitchFamily="34" charset="0"/>
                <a:cs typeface="Arial" panose="020B0604020202020204" pitchFamily="34" charset="0"/>
              </a:rPr>
            </a:br>
            <a:r>
              <a:rPr lang="en-US" sz="4400" i="1" dirty="0">
                <a:solidFill>
                  <a:srgbClr val="333333"/>
                </a:solidFill>
                <a:latin typeface="Arial" panose="020B0604020202020204" pitchFamily="34" charset="0"/>
                <a:cs typeface="Arial" panose="020B0604020202020204" pitchFamily="34" charset="0"/>
              </a:rPr>
              <a:t>                          </a:t>
            </a:r>
            <a:r>
              <a:rPr lang="en-US" sz="1400" i="1" dirty="0">
                <a:solidFill>
                  <a:srgbClr val="333333"/>
                </a:solidFill>
                <a:latin typeface="Arial" panose="020B0604020202020204" pitchFamily="34" charset="0"/>
                <a:cs typeface="Arial" panose="020B0604020202020204" pitchFamily="34" charset="0"/>
              </a:rPr>
              <a:t>(Photo credit: Chris Pazoles)</a:t>
            </a:r>
            <a:endParaRPr lang="en-US" sz="1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4292D39-01C4-4CF5-A7F7-BC68A8B21516}"/>
              </a:ext>
            </a:extLst>
          </p:cNvPr>
          <p:cNvSpPr>
            <a:spLocks noGrp="1"/>
          </p:cNvSpPr>
          <p:nvPr>
            <p:ph sz="half" idx="1"/>
          </p:nvPr>
        </p:nvSpPr>
        <p:spPr>
          <a:xfrm>
            <a:off x="838200" y="3558604"/>
            <a:ext cx="5181600" cy="4308955"/>
          </a:xfrm>
        </p:spPr>
        <p:txBody>
          <a:bodyPr/>
          <a:lstStyle/>
          <a:p>
            <a:endParaRPr lang="en-US" dirty="0"/>
          </a:p>
        </p:txBody>
      </p:sp>
      <p:pic>
        <p:nvPicPr>
          <p:cNvPr id="1026" name="6FCC7ECB-E698-458E-924A-2D2AD71E485C">
            <a:extLst>
              <a:ext uri="{FF2B5EF4-FFF2-40B4-BE49-F238E27FC236}">
                <a16:creationId xmlns:a16="http://schemas.microsoft.com/office/drawing/2014/main" id="{820DAF1B-41EA-4D8D-B68B-64254898A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825624"/>
            <a:ext cx="5744030" cy="452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BFC3648-ADAE-48DC-BB5E-30D9E017311A">
            <a:extLst>
              <a:ext uri="{FF2B5EF4-FFF2-40B4-BE49-F238E27FC236}">
                <a16:creationId xmlns:a16="http://schemas.microsoft.com/office/drawing/2014/main" id="{3684546B-41F3-4948-AC88-8C1B82D2816C}"/>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rot="5400000">
            <a:off x="6649678" y="1441576"/>
            <a:ext cx="4527469" cy="5295569"/>
          </a:xfrm>
          <a:prstGeom prst="rect">
            <a:avLst/>
          </a:prstGeom>
          <a:noFill/>
          <a:ln>
            <a:noFill/>
          </a:ln>
        </p:spPr>
      </p:pic>
    </p:spTree>
    <p:extLst>
      <p:ext uri="{BB962C8B-B14F-4D97-AF65-F5344CB8AC3E}">
        <p14:creationId xmlns:p14="http://schemas.microsoft.com/office/powerpoint/2010/main" val="3072858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519E2-D94F-4872-BBC8-8FD629CFC5F2}"/>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Winter Protection</a:t>
            </a:r>
          </a:p>
        </p:txBody>
      </p:sp>
      <p:sp>
        <p:nvSpPr>
          <p:cNvPr id="3" name="Text Placeholder 2">
            <a:extLst>
              <a:ext uri="{FF2B5EF4-FFF2-40B4-BE49-F238E27FC236}">
                <a16:creationId xmlns:a16="http://schemas.microsoft.com/office/drawing/2014/main" id="{750C1B4B-5E8B-4021-90DB-309E3B70C019}"/>
              </a:ext>
            </a:extLst>
          </p:cNvPr>
          <p:cNvSpPr>
            <a:spLocks noGrp="1"/>
          </p:cNvSpPr>
          <p:nvPr>
            <p:ph type="body" idx="1"/>
          </p:nvPr>
        </p:nvSpPr>
        <p:spPr/>
        <p:txBody>
          <a:bodyPr>
            <a:normAutofit/>
          </a:bodyPr>
          <a:lstStyle/>
          <a:p>
            <a:r>
              <a:rPr lang="en-US" dirty="0"/>
              <a:t>              </a:t>
            </a:r>
            <a:r>
              <a:rPr lang="en-US" dirty="0">
                <a:latin typeface="Arial" panose="020B0604020202020204" pitchFamily="34" charset="0"/>
                <a:cs typeface="Arial" panose="020B0604020202020204" pitchFamily="34" charset="0"/>
              </a:rPr>
              <a:t>Heeled-in with Mulch                    </a:t>
            </a:r>
            <a:r>
              <a:rPr lang="en-US" dirty="0"/>
              <a:t>	</a:t>
            </a:r>
            <a:r>
              <a:rPr lang="en-US" sz="1500" dirty="0">
                <a:latin typeface="Arial" panose="020B0604020202020204" pitchFamily="34" charset="0"/>
                <a:cs typeface="Arial" panose="020B0604020202020204" pitchFamily="34" charset="0"/>
              </a:rPr>
              <a:t>(courtesy Bonsai Learning Center)</a:t>
            </a:r>
          </a:p>
        </p:txBody>
      </p:sp>
      <p:sp>
        <p:nvSpPr>
          <p:cNvPr id="5" name="Text Placeholder 4">
            <a:extLst>
              <a:ext uri="{FF2B5EF4-FFF2-40B4-BE49-F238E27FC236}">
                <a16:creationId xmlns:a16="http://schemas.microsoft.com/office/drawing/2014/main" id="{9E943BE5-B9DB-46B3-B0F7-2D4A9B95D5BD}"/>
              </a:ext>
            </a:extLst>
          </p:cNvPr>
          <p:cNvSpPr>
            <a:spLocks noGrp="1"/>
          </p:cNvSpPr>
          <p:nvPr>
            <p:ph type="body" sz="quarter" idx="3"/>
          </p:nvPr>
        </p:nvSpPr>
        <p:spPr/>
        <p:txBody>
          <a:bodyPr>
            <a:normAutofit/>
          </a:bodyPr>
          <a:lstStyle/>
          <a:p>
            <a:r>
              <a:rPr lang="en-US" dirty="0">
                <a:latin typeface="Arial" panose="020B0604020202020204" pitchFamily="34" charset="0"/>
                <a:cs typeface="Arial" panose="020B0604020202020204" pitchFamily="34" charset="0"/>
              </a:rPr>
              <a:t>               Wind Protection                  	</a:t>
            </a:r>
            <a:r>
              <a:rPr lang="en-US" sz="2000" dirty="0">
                <a:latin typeface="Arial" panose="020B0604020202020204" pitchFamily="34" charset="0"/>
                <a:cs typeface="Arial" panose="020B0604020202020204" pitchFamily="34" charset="0"/>
              </a:rPr>
              <a:t>Frost Blanket over Table</a:t>
            </a:r>
          </a:p>
        </p:txBody>
      </p:sp>
      <p:pic>
        <p:nvPicPr>
          <p:cNvPr id="8" name="Content Placeholder 7">
            <a:extLst>
              <a:ext uri="{FF2B5EF4-FFF2-40B4-BE49-F238E27FC236}">
                <a16:creationId xmlns:a16="http://schemas.microsoft.com/office/drawing/2014/main" id="{8F585E11-C414-4AA0-9C63-10CCC5C77316}"/>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307402" y="2505075"/>
            <a:ext cx="4912784" cy="3684588"/>
          </a:xfrm>
        </p:spPr>
      </p:pic>
      <p:pic>
        <p:nvPicPr>
          <p:cNvPr id="9218" name="Picture 2" descr="7">
            <a:extLst>
              <a:ext uri="{FF2B5EF4-FFF2-40B4-BE49-F238E27FC236}">
                <a16:creationId xmlns:a16="http://schemas.microsoft.com/office/drawing/2014/main" id="{359A2442-C8E8-4184-A4DA-34C89A98DEC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71814" y="2505074"/>
            <a:ext cx="4788906" cy="378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494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19BA-6B7B-446E-86A6-DE5476328F64}"/>
              </a:ext>
            </a:extLst>
          </p:cNvPr>
          <p:cNvSpPr>
            <a:spLocks noGrp="1"/>
          </p:cNvSpPr>
          <p:nvPr>
            <p:ph type="title"/>
          </p:nvPr>
        </p:nvSpPr>
        <p:spPr>
          <a:xfrm>
            <a:off x="838200" y="646906"/>
            <a:ext cx="10515600" cy="785653"/>
          </a:xfrm>
        </p:spPr>
        <p:txBody>
          <a:bodyPr>
            <a:normAutofit fontScale="90000"/>
          </a:bodyPr>
          <a:lstStyle/>
          <a:p>
            <a:r>
              <a:rPr lang="en-US" sz="4900" b="1" dirty="0">
                <a:latin typeface="Arial" panose="020B0604020202020204" pitchFamily="34" charset="0"/>
                <a:cs typeface="Arial" panose="020B0604020202020204" pitchFamily="34" charset="0"/>
              </a:rPr>
              <a:t>                  Winter Protection</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p:pic>
        <p:nvPicPr>
          <p:cNvPr id="1032" name="Picture 8" descr="Image result for cold frames for plants">
            <a:extLst>
              <a:ext uri="{FF2B5EF4-FFF2-40B4-BE49-F238E27FC236}">
                <a16:creationId xmlns:a16="http://schemas.microsoft.com/office/drawing/2014/main" id="{629F0820-CACE-45EE-BA17-9FBCCBD913B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91182" y="1729476"/>
            <a:ext cx="4481617" cy="4481617"/>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EFEA1CF2-58D2-4F0A-B5BB-EAC87E9A4D29}"/>
              </a:ext>
            </a:extLst>
          </p:cNvPr>
          <p:cNvPicPr>
            <a:picLocks noGrp="1" noChangeAspect="1"/>
          </p:cNvPicPr>
          <p:nvPr>
            <p:ph sz="half" idx="1"/>
          </p:nvPr>
        </p:nvPicPr>
        <p:blipFill>
          <a:blip r:embed="rId3"/>
          <a:stretch>
            <a:fillRect/>
          </a:stretch>
        </p:blipFill>
        <p:spPr>
          <a:xfrm>
            <a:off x="867368" y="1729475"/>
            <a:ext cx="4994952" cy="4481617"/>
          </a:xfrm>
        </p:spPr>
      </p:pic>
    </p:spTree>
    <p:extLst>
      <p:ext uri="{BB962C8B-B14F-4D97-AF65-F5344CB8AC3E}">
        <p14:creationId xmlns:p14="http://schemas.microsoft.com/office/powerpoint/2010/main" val="3835026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E94F-7AA5-BF5D-CB9C-A4EAFE2645C4}"/>
              </a:ext>
            </a:extLst>
          </p:cNvPr>
          <p:cNvSpPr>
            <a:spLocks noGrp="1"/>
          </p:cNvSpPr>
          <p:nvPr>
            <p:ph type="title"/>
          </p:nvPr>
        </p:nvSpPr>
        <p:spPr>
          <a:xfrm>
            <a:off x="452848" y="457200"/>
            <a:ext cx="3640182" cy="1162594"/>
          </a:xfrm>
        </p:spPr>
        <p:txBody>
          <a:bodyPr>
            <a:normAutofit fontScale="90000"/>
          </a:bodyPr>
          <a:lstStyle/>
          <a:p>
            <a:pPr algn="ctr"/>
            <a:r>
              <a:rPr lang="en-US" b="1" dirty="0">
                <a:latin typeface="Arial Black" panose="020B0A04020102020204" pitchFamily="34" charset="0"/>
              </a:rPr>
              <a:t>Conveyer-Belt Winter Protection</a:t>
            </a:r>
          </a:p>
        </p:txBody>
      </p:sp>
      <p:sp>
        <p:nvSpPr>
          <p:cNvPr id="4" name="Text Placeholder 3">
            <a:extLst>
              <a:ext uri="{FF2B5EF4-FFF2-40B4-BE49-F238E27FC236}">
                <a16:creationId xmlns:a16="http://schemas.microsoft.com/office/drawing/2014/main" id="{2D3E6B7F-12E7-8345-940D-7B290AF339F2}"/>
              </a:ext>
            </a:extLst>
          </p:cNvPr>
          <p:cNvSpPr>
            <a:spLocks noGrp="1"/>
          </p:cNvSpPr>
          <p:nvPr>
            <p:ph type="body" sz="half" idx="2"/>
          </p:nvPr>
        </p:nvSpPr>
        <p:spPr>
          <a:xfrm>
            <a:off x="452847" y="1650865"/>
            <a:ext cx="3579222" cy="4214948"/>
          </a:xfrm>
        </p:spPr>
        <p:txBody>
          <a:bodyPr>
            <a:normAutofit lnSpcReduction="10000"/>
          </a:bodyPr>
          <a:lstStyle/>
          <a:p>
            <a:pPr algn="ct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en-US" sz="2400" dirty="0">
                <a:effectLst/>
                <a:latin typeface="Arial" panose="020B0604020202020204" pitchFamily="34" charset="0"/>
                <a:ea typeface="Times New Roman" panose="02020603050405020304" pitchFamily="18" charset="0"/>
                <a:cs typeface="Arial" panose="020B0604020202020204" pitchFamily="34" charset="0"/>
              </a:rPr>
              <a:t>Only a surgeon would think of this approach</a:t>
            </a:r>
          </a:p>
          <a:p>
            <a:pPr algn="ctr"/>
            <a:r>
              <a:rPr lang="en-US" sz="2400" dirty="0">
                <a:effectLst/>
                <a:latin typeface="Arial" panose="020B0604020202020204" pitchFamily="34" charset="0"/>
                <a:ea typeface="Times New Roman" panose="02020603050405020304" pitchFamily="18" charset="0"/>
                <a:cs typeface="Arial" panose="020B0604020202020204" pitchFamily="34" charset="0"/>
              </a:rPr>
              <a:t>Whenever the temperature will be below freezing, he simply rolls the bonsai-laden shelves into the unheated garage and out again into the fresh air when it goes above freezing.  </a:t>
            </a:r>
            <a:endParaRPr lang="en-US" sz="2400" dirty="0">
              <a:latin typeface="Arial" panose="020B0604020202020204" pitchFamily="34" charset="0"/>
              <a:cs typeface="Arial" panose="020B0604020202020204" pitchFamily="34" charset="0"/>
            </a:endParaRPr>
          </a:p>
        </p:txBody>
      </p:sp>
      <p:pic>
        <p:nvPicPr>
          <p:cNvPr id="5" name="4E1F9B7C-557A-444F-9E66-089153EF614C">
            <a:extLst>
              <a:ext uri="{FF2B5EF4-FFF2-40B4-BE49-F238E27FC236}">
                <a16:creationId xmlns:a16="http://schemas.microsoft.com/office/drawing/2014/main" id="{7A9B918A-DF1E-BF6D-9F5D-583A3DB0963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bwMode="auto">
          <a:xfrm>
            <a:off x="4258491" y="457200"/>
            <a:ext cx="7093722" cy="5408613"/>
          </a:xfrm>
          <a:prstGeom prst="rect">
            <a:avLst/>
          </a:prstGeom>
          <a:noFill/>
          <a:ln>
            <a:noFill/>
          </a:ln>
        </p:spPr>
      </p:pic>
    </p:spTree>
    <p:extLst>
      <p:ext uri="{BB962C8B-B14F-4D97-AF65-F5344CB8AC3E}">
        <p14:creationId xmlns:p14="http://schemas.microsoft.com/office/powerpoint/2010/main" val="2899544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6135-2F3F-4677-B82A-612BA017FE5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Makeshift Greenhouse</a:t>
            </a:r>
          </a:p>
        </p:txBody>
      </p:sp>
      <p:pic>
        <p:nvPicPr>
          <p:cNvPr id="5" name="Content Placeholder 4">
            <a:extLst>
              <a:ext uri="{FF2B5EF4-FFF2-40B4-BE49-F238E27FC236}">
                <a16:creationId xmlns:a16="http://schemas.microsoft.com/office/drawing/2014/main" id="{9E4C93EE-D063-426C-8440-5B9FEA0EDE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615349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C8995-02C0-4A62-9C82-6FF48E0C14FB}"/>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Instructions from NC State Extension, including materials, tools, and costs, for building</a:t>
            </a:r>
          </a:p>
        </p:txBody>
      </p:sp>
      <p:sp>
        <p:nvSpPr>
          <p:cNvPr id="3" name="Content Placeholder 2">
            <a:extLst>
              <a:ext uri="{FF2B5EF4-FFF2-40B4-BE49-F238E27FC236}">
                <a16:creationId xmlns:a16="http://schemas.microsoft.com/office/drawing/2014/main" id="{EF182762-EA76-429A-99E1-E1D03FCEAC7D}"/>
              </a:ext>
            </a:extLst>
          </p:cNvPr>
          <p:cNvSpPr>
            <a:spLocks noGrp="1"/>
          </p:cNvSpPr>
          <p:nvPr>
            <p:ph idx="1"/>
          </p:nvPr>
        </p:nvSpPr>
        <p:spPr/>
        <p:txBody>
          <a:bodyPr>
            <a:normAutofit/>
          </a:bodyPr>
          <a:lstStyle/>
          <a:p>
            <a:pPr eaLnBrk="0" fontAlgn="base" hangingPunct="0">
              <a:lnSpc>
                <a:spcPct val="100000"/>
              </a:lnSpc>
              <a:spcBef>
                <a:spcPct val="0"/>
              </a:spcBef>
              <a:spcAft>
                <a:spcPct val="0"/>
              </a:spcAft>
            </a:pPr>
            <a:r>
              <a:rPr lang="en-US" dirty="0"/>
              <a:t>Inexpensive winter protection: </a:t>
            </a:r>
            <a:r>
              <a:rPr kumimoji="0" lang="en-US" altLang="en-US" sz="24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2"/>
              </a:rPr>
              <a:t>https://content.ces.ncsu.edu/static/publication/js/pdf_js/web/viewer.html?slug=low-investment-propagationwinter-protection-structure</a:t>
            </a:r>
            <a:endParaRPr kumimoji="0" lang="en-US" altLang="en-US" sz="2400" b="0" i="0" u="none" strike="noStrike" cap="none" normalizeH="0" baseline="0" dirty="0">
              <a:ln>
                <a:noFill/>
              </a:ln>
              <a:solidFill>
                <a:srgbClr val="888888"/>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888888"/>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888888"/>
                </a:solidFill>
                <a:effectLst/>
                <a:latin typeface="Arial" panose="020B0604020202020204" pitchFamily="34" charset="0"/>
                <a:cs typeface="Arial" panose="020B0604020202020204" pitchFamily="34" charset="0"/>
              </a:rPr>
              <a:t> or</a:t>
            </a:r>
            <a:endParaRPr lang="en-US" dirty="0"/>
          </a:p>
          <a:p>
            <a:r>
              <a:rPr lang="en-US" dirty="0"/>
              <a:t>A small greenhouse: </a:t>
            </a:r>
            <a:r>
              <a:rPr kumimoji="0" lang="en-US" altLang="en-US" sz="24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https://content.ces.ncsu.edu/a-small-backyard-greenhouse-for-the-home-gardener</a:t>
            </a:r>
            <a:endParaRPr kumimoji="0" lang="en-US" altLang="en-US" sz="24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endParaRPr lang="en-US" dirty="0"/>
          </a:p>
          <a:p>
            <a:pPr marL="0" indent="0">
              <a:buNone/>
            </a:pPr>
            <a:endParaRPr lang="en-US" dirty="0"/>
          </a:p>
        </p:txBody>
      </p:sp>
      <p:sp>
        <p:nvSpPr>
          <p:cNvPr id="4" name="Rectangle 1">
            <a:extLst>
              <a:ext uri="{FF2B5EF4-FFF2-40B4-BE49-F238E27FC236}">
                <a16:creationId xmlns:a16="http://schemas.microsoft.com/office/drawing/2014/main" id="{29B6C9D2-2101-4086-A9E1-DD5C9F00EF93}"/>
              </a:ext>
            </a:extLst>
          </p:cNvPr>
          <p:cNvSpPr>
            <a:spLocks noChangeArrowheads="1"/>
          </p:cNvSpPr>
          <p:nvPr/>
        </p:nvSpPr>
        <p:spPr bwMode="auto">
          <a:xfrm>
            <a:off x="0" y="-94565"/>
            <a:ext cx="184731"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F990B936-8FF2-4F43-AF8C-BF2716B72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0667" y="4976813"/>
            <a:ext cx="6210300" cy="2400300"/>
          </a:xfrm>
          <a:prstGeom prst="rect">
            <a:avLst/>
          </a:prstGeom>
        </p:spPr>
      </p:pic>
    </p:spTree>
    <p:extLst>
      <p:ext uri="{BB962C8B-B14F-4D97-AF65-F5344CB8AC3E}">
        <p14:creationId xmlns:p14="http://schemas.microsoft.com/office/powerpoint/2010/main" val="1023308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65576-EED9-4CAE-BFAB-FFB533B99517}"/>
              </a:ext>
            </a:extLst>
          </p:cNvPr>
          <p:cNvSpPr>
            <a:spLocks noGrp="1"/>
          </p:cNvSpPr>
          <p:nvPr>
            <p:ph type="title"/>
          </p:nvPr>
        </p:nvSpPr>
        <p:spPr/>
        <p:txBody>
          <a:bodyPr/>
          <a:lstStyle/>
          <a:p>
            <a:r>
              <a:rPr lang="en-US" sz="4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Tropical Bonsai in Winter</a:t>
            </a:r>
            <a:endParaRPr lang="en-US" dirty="0"/>
          </a:p>
        </p:txBody>
      </p:sp>
      <p:sp>
        <p:nvSpPr>
          <p:cNvPr id="3" name="Content Placeholder 2">
            <a:extLst>
              <a:ext uri="{FF2B5EF4-FFF2-40B4-BE49-F238E27FC236}">
                <a16:creationId xmlns:a16="http://schemas.microsoft.com/office/drawing/2014/main" id="{5576224E-8B99-4956-9B9D-B5D3E5F95171}"/>
              </a:ext>
            </a:extLst>
          </p:cNvPr>
          <p:cNvSpPr>
            <a:spLocks noGrp="1"/>
          </p:cNvSpPr>
          <p:nvPr>
            <p:ph sz="half" idx="1"/>
          </p:nvPr>
        </p:nvSpPr>
        <p:spPr>
          <a:xfrm>
            <a:off x="771278" y="1754064"/>
            <a:ext cx="3800722" cy="4351338"/>
          </a:xfrm>
        </p:spPr>
        <p:txBody>
          <a:bodyPr>
            <a:normAutofit fontScale="85000" lnSpcReduction="20000"/>
          </a:bodyPr>
          <a:lstStyle/>
          <a:p>
            <a:pPr marL="0" indent="0">
              <a:buNone/>
            </a:pPr>
            <a:endParaRPr lang="en-US"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US"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When placed indoors, tropical trees need lots of light and relatively high humidity. </a:t>
            </a:r>
            <a:endParaRPr lang="en-US" dirty="0">
              <a:latin typeface="Arial" panose="020B0604020202020204" pitchFamily="34" charset="0"/>
              <a:cs typeface="Arial" panose="020B0604020202020204" pitchFamily="34" charset="0"/>
            </a:endParaRPr>
          </a:p>
          <a:p>
            <a:pPr marL="0" indent="0">
              <a:buNone/>
            </a:pPr>
            <a:endParaRPr lang="en-US"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US"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If possible, choose a  spot immediately in front of a </a:t>
            </a:r>
            <a:r>
              <a:rPr lang="en-US" b="1"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south-facing window</a:t>
            </a:r>
            <a:r>
              <a:rPr lang="en-US" spc="40" dirty="0">
                <a:solidFill>
                  <a:srgbClr val="353535"/>
                </a:solidFill>
                <a:effectLst/>
                <a:latin typeface="Arial" panose="020B0604020202020204" pitchFamily="34" charset="0"/>
                <a:ea typeface="Times New Roman" panose="02020603050405020304" pitchFamily="18" charset="0"/>
                <a:cs typeface="Times New Roman" panose="02020603050405020304" pitchFamily="18" charset="0"/>
              </a:rPr>
              <a:t> to give the trees some sunlight.</a:t>
            </a:r>
          </a:p>
          <a:p>
            <a:endParaRPr lang="en-US" spc="40" dirty="0">
              <a:solidFill>
                <a:srgbClr val="353535"/>
              </a:solidFill>
              <a:latin typeface="Arial" panose="020B0604020202020204" pitchFamily="34" charset="0"/>
              <a:ea typeface="Calibri" panose="020F0502020204030204" pitchFamily="34" charset="0"/>
              <a:cs typeface="Times New Roman" panose="02020603050405020304" pitchFamily="18" charset="0"/>
            </a:endParaRPr>
          </a:p>
          <a:p>
            <a:endParaRPr lang="en-US" spc="40" dirty="0">
              <a:solidFill>
                <a:srgbClr val="353535"/>
              </a:solidFill>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1800" i="1" dirty="0">
                <a:solidFill>
                  <a:srgbClr val="333333"/>
                </a:solidFill>
                <a:latin typeface="Arial" panose="020B0604020202020204" pitchFamily="34" charset="0"/>
                <a:cs typeface="Arial" panose="020B0604020202020204" pitchFamily="34" charset="0"/>
              </a:rPr>
              <a:t>     (Photo credit: Chris Pazoles)</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8" name="93FF0338-AAC3-4512-A2A3-8EA44A41CFD2">
            <a:extLst>
              <a:ext uri="{FF2B5EF4-FFF2-40B4-BE49-F238E27FC236}">
                <a16:creationId xmlns:a16="http://schemas.microsoft.com/office/drawing/2014/main" id="{CCAE4680-6BE3-4C1E-9353-E593EAF49953}"/>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29809" y="1825625"/>
            <a:ext cx="6356258" cy="4351338"/>
          </a:xfrm>
          <a:prstGeom prst="rect">
            <a:avLst/>
          </a:prstGeom>
          <a:noFill/>
          <a:ln>
            <a:noFill/>
          </a:ln>
        </p:spPr>
      </p:pic>
    </p:spTree>
    <p:extLst>
      <p:ext uri="{BB962C8B-B14F-4D97-AF65-F5344CB8AC3E}">
        <p14:creationId xmlns:p14="http://schemas.microsoft.com/office/powerpoint/2010/main" val="40022152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698AF-6A58-4D93-A22E-0256D5196B5D}"/>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Protecting Large Hardy Bonsai</a:t>
            </a:r>
          </a:p>
        </p:txBody>
      </p:sp>
      <p:sp>
        <p:nvSpPr>
          <p:cNvPr id="3" name="Text Placeholder 2">
            <a:extLst>
              <a:ext uri="{FF2B5EF4-FFF2-40B4-BE49-F238E27FC236}">
                <a16:creationId xmlns:a16="http://schemas.microsoft.com/office/drawing/2014/main" id="{FB29A593-1AE1-4F2D-A93E-1800CB31DB40}"/>
              </a:ext>
            </a:extLst>
          </p:cNvPr>
          <p:cNvSpPr>
            <a:spLocks noGrp="1"/>
          </p:cNvSpPr>
          <p:nvPr>
            <p:ph type="body" idx="1"/>
          </p:nvPr>
        </p:nvSpPr>
        <p:spPr/>
        <p:txBody>
          <a:bodyPr/>
          <a:lstStyle/>
          <a:p>
            <a:r>
              <a:rPr lang="en-US" dirty="0"/>
              <a:t>                   Mulch Bag Protection</a:t>
            </a:r>
          </a:p>
        </p:txBody>
      </p:sp>
      <p:sp>
        <p:nvSpPr>
          <p:cNvPr id="5" name="Text Placeholder 4">
            <a:extLst>
              <a:ext uri="{FF2B5EF4-FFF2-40B4-BE49-F238E27FC236}">
                <a16:creationId xmlns:a16="http://schemas.microsoft.com/office/drawing/2014/main" id="{C9ED7440-03E7-43F4-AD73-90BC9B8546BD}"/>
              </a:ext>
            </a:extLst>
          </p:cNvPr>
          <p:cNvSpPr>
            <a:spLocks noGrp="1"/>
          </p:cNvSpPr>
          <p:nvPr>
            <p:ph type="body" sz="quarter" idx="3"/>
          </p:nvPr>
        </p:nvSpPr>
        <p:spPr/>
        <p:txBody>
          <a:bodyPr/>
          <a:lstStyle/>
          <a:p>
            <a:r>
              <a:rPr lang="en-US" dirty="0"/>
              <a:t>                   Happy in the Snow</a:t>
            </a:r>
          </a:p>
        </p:txBody>
      </p:sp>
      <p:pic>
        <p:nvPicPr>
          <p:cNvPr id="10" name="Content Placeholder 9">
            <a:extLst>
              <a:ext uri="{FF2B5EF4-FFF2-40B4-BE49-F238E27FC236}">
                <a16:creationId xmlns:a16="http://schemas.microsoft.com/office/drawing/2014/main" id="{ACB14C46-0D38-40B6-994F-DC6C60072FCA}"/>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776722" y="2505074"/>
            <a:ext cx="4043678" cy="4352925"/>
          </a:xfrm>
        </p:spPr>
      </p:pic>
      <p:pic>
        <p:nvPicPr>
          <p:cNvPr id="14" name="Content Placeholder 13">
            <a:extLst>
              <a:ext uri="{FF2B5EF4-FFF2-40B4-BE49-F238E27FC236}">
                <a16:creationId xmlns:a16="http://schemas.microsoft.com/office/drawing/2014/main" id="{7086C93F-3653-4EB7-B0D9-D8E9EACF8FF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656079" y="2505074"/>
            <a:ext cx="3759201" cy="4352926"/>
          </a:xfrm>
        </p:spPr>
      </p:pic>
    </p:spTree>
    <p:extLst>
      <p:ext uri="{BB962C8B-B14F-4D97-AF65-F5344CB8AC3E}">
        <p14:creationId xmlns:p14="http://schemas.microsoft.com/office/powerpoint/2010/main" val="2070937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E693-91D8-47A3-9D53-779D0FEFEE6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Beware of Rodent Damage</a:t>
            </a:r>
            <a:endParaRPr lang="en-US" dirty="0"/>
          </a:p>
        </p:txBody>
      </p:sp>
      <p:pic>
        <p:nvPicPr>
          <p:cNvPr id="6" name="Content Placeholder 5">
            <a:extLst>
              <a:ext uri="{FF2B5EF4-FFF2-40B4-BE49-F238E27FC236}">
                <a16:creationId xmlns:a16="http://schemas.microsoft.com/office/drawing/2014/main" id="{1521EB7D-E2DB-4222-9DF3-B628BB515C98}"/>
              </a:ext>
            </a:extLst>
          </p:cNvPr>
          <p:cNvPicPr>
            <a:picLocks noGrp="1" noChangeAspect="1"/>
          </p:cNvPicPr>
          <p:nvPr>
            <p:ph sz="half" idx="1"/>
          </p:nvPr>
        </p:nvPicPr>
        <p:blipFill>
          <a:blip r:embed="rId2"/>
          <a:stretch>
            <a:fillRect/>
          </a:stretch>
        </p:blipFill>
        <p:spPr>
          <a:xfrm>
            <a:off x="599220" y="1690688"/>
            <a:ext cx="4998498" cy="4584866"/>
          </a:xfrm>
        </p:spPr>
      </p:pic>
      <p:sp>
        <p:nvSpPr>
          <p:cNvPr id="4" name="Content Placeholder 3">
            <a:extLst>
              <a:ext uri="{FF2B5EF4-FFF2-40B4-BE49-F238E27FC236}">
                <a16:creationId xmlns:a16="http://schemas.microsoft.com/office/drawing/2014/main" id="{D0C68FC2-541C-4807-B2D8-7F1FD6B68C3E}"/>
              </a:ext>
            </a:extLst>
          </p:cNvPr>
          <p:cNvSpPr>
            <a:spLocks noGrp="1"/>
          </p:cNvSpPr>
          <p:nvPr>
            <p:ph sz="half" idx="2"/>
          </p:nvPr>
        </p:nvSpPr>
        <p:spPr/>
        <p:txBody>
          <a:bodyPr/>
          <a:lstStyle/>
          <a:p>
            <a:r>
              <a:rPr lang="en-US" dirty="0"/>
              <a:t>Mice and other rodents can kill your bonsai while in winter storage by eating the bark around the trunks of your bonsai.</a:t>
            </a:r>
          </a:p>
          <a:p>
            <a:endParaRPr lang="en-US" dirty="0"/>
          </a:p>
          <a:p>
            <a:r>
              <a:rPr lang="en-US" dirty="0"/>
              <a:t>This is a particular problem for bonsai stored with their pots on the ground.</a:t>
            </a:r>
          </a:p>
          <a:p>
            <a:endParaRPr lang="en-US" dirty="0"/>
          </a:p>
        </p:txBody>
      </p:sp>
    </p:spTree>
    <p:extLst>
      <p:ext uri="{BB962C8B-B14F-4D97-AF65-F5344CB8AC3E}">
        <p14:creationId xmlns:p14="http://schemas.microsoft.com/office/powerpoint/2010/main" val="1752492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7732-3309-4299-BA26-2003370994EB}"/>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Something Else to Worry About!</a:t>
            </a:r>
          </a:p>
        </p:txBody>
      </p:sp>
      <p:pic>
        <p:nvPicPr>
          <p:cNvPr id="6" name="Picture Placeholder 5">
            <a:extLst>
              <a:ext uri="{FF2B5EF4-FFF2-40B4-BE49-F238E27FC236}">
                <a16:creationId xmlns:a16="http://schemas.microsoft.com/office/drawing/2014/main" id="{1C3F20CA-304C-45F2-A15D-9803093653CC}"/>
              </a:ext>
            </a:extLst>
          </p:cNvPr>
          <p:cNvPicPr>
            <a:picLocks noGrp="1" noChangeAspect="1"/>
          </p:cNvPicPr>
          <p:nvPr>
            <p:ph type="pic" idx="1"/>
          </p:nvPr>
        </p:nvPicPr>
        <p:blipFill rotWithShape="1">
          <a:blip r:embed="rId2"/>
          <a:srcRect t="18269" b="18269"/>
          <a:stretch/>
        </p:blipFill>
        <p:spPr/>
      </p:pic>
      <p:sp>
        <p:nvSpPr>
          <p:cNvPr id="4" name="Text Placeholder 3">
            <a:extLst>
              <a:ext uri="{FF2B5EF4-FFF2-40B4-BE49-F238E27FC236}">
                <a16:creationId xmlns:a16="http://schemas.microsoft.com/office/drawing/2014/main" id="{956E96EE-5064-414A-AB99-71F0A29CB487}"/>
              </a:ext>
            </a:extLst>
          </p:cNvPr>
          <p:cNvSpPr>
            <a:spLocks noGrp="1"/>
          </p:cNvSpPr>
          <p:nvPr>
            <p:ph type="body" sz="half" idx="2"/>
          </p:nvPr>
        </p:nvSpPr>
        <p:spPr/>
        <p:txBody>
          <a:bodyPr>
            <a:normAutofit fontScale="85000" lnSpcReduction="20000"/>
          </a:bodyPr>
          <a:lstStyle/>
          <a:p>
            <a:endParaRPr lang="en-US" sz="2000" dirty="0">
              <a:solidFill>
                <a:srgbClr val="3E3D40"/>
              </a:solidFill>
              <a:latin typeface="Arial" panose="020B0604020202020204" pitchFamily="34" charset="0"/>
              <a:ea typeface="Calibri" panose="020F0502020204030204" pitchFamily="34" charset="0"/>
              <a:cs typeface="Arial" panose="020B0604020202020204" pitchFamily="34" charset="0"/>
            </a:endParaRPr>
          </a:p>
          <a:p>
            <a:r>
              <a:rPr lang="en-US" sz="2600" dirty="0">
                <a:solidFill>
                  <a:srgbClr val="3E3D40"/>
                </a:solidFill>
                <a:latin typeface="Arial" panose="020B0604020202020204" pitchFamily="34" charset="0"/>
                <a:ea typeface="Calibri" panose="020F0502020204030204" pitchFamily="34" charset="0"/>
                <a:cs typeface="Arial" panose="020B0604020202020204" pitchFamily="34" charset="0"/>
              </a:rPr>
              <a:t>“Mom will probably tell you about my bonsai disaster. The mice (voles?) chewed up maybe a third of my outdoor bonsai. Some are girdled around the base and others look like driftwood – all cambium gone, as if eaten by small beavers.” </a:t>
            </a:r>
          </a:p>
          <a:p>
            <a:endParaRPr lang="en-US" sz="1400" i="1" dirty="0">
              <a:solidFill>
                <a:srgbClr val="3E3D40"/>
              </a:solidFill>
              <a:latin typeface="Arial" panose="020B0604020202020204" pitchFamily="34" charset="0"/>
              <a:ea typeface="Calibri" panose="020F0502020204030204" pitchFamily="34" charset="0"/>
              <a:cs typeface="Arial" panose="020B0604020202020204" pitchFamily="34" charset="0"/>
            </a:endParaRPr>
          </a:p>
          <a:p>
            <a:r>
              <a:rPr lang="en-US" sz="1900" i="1" dirty="0">
                <a:solidFill>
                  <a:srgbClr val="3E3D40"/>
                </a:solidFill>
                <a:latin typeface="Arial" panose="020B0604020202020204" pitchFamily="34" charset="0"/>
                <a:ea typeface="Calibri" panose="020F0502020204030204" pitchFamily="34" charset="0"/>
                <a:cs typeface="Arial" panose="020B0604020202020204" pitchFamily="34" charset="0"/>
              </a:rPr>
              <a:t>Bonsai Heresy </a:t>
            </a:r>
            <a:r>
              <a:rPr lang="en-US" sz="1900" dirty="0">
                <a:solidFill>
                  <a:srgbClr val="3E3D40"/>
                </a:solidFill>
                <a:latin typeface="Arial" panose="020B0604020202020204" pitchFamily="34" charset="0"/>
                <a:ea typeface="Calibri" panose="020F0502020204030204" pitchFamily="34" charset="0"/>
                <a:cs typeface="Arial" panose="020B0604020202020204" pitchFamily="34" charset="0"/>
              </a:rPr>
              <a:t>at p. 70 (Michael Hagedorn’s message to his father early in his bonsai career).</a:t>
            </a:r>
            <a:endParaRPr lang="en-US" sz="1900" dirty="0"/>
          </a:p>
        </p:txBody>
      </p:sp>
    </p:spTree>
    <p:extLst>
      <p:ext uri="{BB962C8B-B14F-4D97-AF65-F5344CB8AC3E}">
        <p14:creationId xmlns:p14="http://schemas.microsoft.com/office/powerpoint/2010/main" val="28397470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6AF4-386C-420B-A6EE-3C89900CBD9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Protection against Rodents</a:t>
            </a:r>
          </a:p>
        </p:txBody>
      </p:sp>
      <p:sp>
        <p:nvSpPr>
          <p:cNvPr id="3" name="Content Placeholder 2">
            <a:extLst>
              <a:ext uri="{FF2B5EF4-FFF2-40B4-BE49-F238E27FC236}">
                <a16:creationId xmlns:a16="http://schemas.microsoft.com/office/drawing/2014/main" id="{44677CE3-88AF-449A-BE0C-28F849408087}"/>
              </a:ext>
            </a:extLst>
          </p:cNvPr>
          <p:cNvSpPr>
            <a:spLocks noGrp="1"/>
          </p:cNvSpPr>
          <p:nvPr>
            <p:ph sz="half" idx="1"/>
          </p:nvPr>
        </p:nvSpPr>
        <p:spPr>
          <a:xfrm>
            <a:off x="914400" y="1690688"/>
            <a:ext cx="5181600" cy="4351338"/>
          </a:xfrm>
        </p:spPr>
        <p:txBody>
          <a:bodyPr>
            <a:normAutofit/>
          </a:bodyPr>
          <a:lstStyle/>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 had a serious rodent problem when I lived in Virginia and had to </a:t>
            </a:r>
            <a:r>
              <a:rPr lang="en-US" sz="2000" u="sng" dirty="0">
                <a:latin typeface="Arial" panose="020B0604020202020204" pitchFamily="34" charset="0"/>
                <a:cs typeface="Arial" panose="020B0604020202020204" pitchFamily="34" charset="0"/>
              </a:rPr>
              <a:t>wrap the trunks </a:t>
            </a:r>
            <a:r>
              <a:rPr lang="en-US" sz="2000" dirty="0">
                <a:latin typeface="Arial" panose="020B0604020202020204" pitchFamily="34" charset="0"/>
                <a:cs typeface="Arial" panose="020B0604020202020204" pitchFamily="34" charset="0"/>
              </a:rPr>
              <a:t>of all my bonsai over winter with wire mesh (</a:t>
            </a:r>
            <a:r>
              <a:rPr lang="en-US" sz="2000" b="0" i="0" dirty="0">
                <a:solidFill>
                  <a:srgbClr val="111111"/>
                </a:solidFill>
                <a:effectLst/>
                <a:latin typeface="Arial" panose="020B0604020202020204" pitchFamily="34" charset="0"/>
                <a:cs typeface="Arial" panose="020B0604020202020204" pitchFamily="34" charset="0"/>
              </a:rPr>
              <a:t>Aluminum Gutter Guard 6” x 20 ft</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solidFill>
                  <a:srgbClr val="3E3D40"/>
                </a:solidFill>
                <a:latin typeface="Arial" panose="020B0604020202020204" pitchFamily="34" charset="0"/>
                <a:ea typeface="Calibri" panose="020F0502020204030204" pitchFamily="34" charset="0"/>
                <a:cs typeface="Arial" panose="020B0604020202020204" pitchFamily="34" charset="0"/>
              </a:rPr>
              <a:t>If this happens to your bonsai, Bill Valavanis has a solution: </a:t>
            </a:r>
            <a:r>
              <a:rPr lang="en-US" sz="2000" u="sng" dirty="0">
                <a:solidFill>
                  <a:srgbClr val="3E3D40"/>
                </a:solidFill>
                <a:latin typeface="Arial" panose="020B0604020202020204" pitchFamily="34" charset="0"/>
                <a:ea typeface="Calibri" panose="020F0502020204030204" pitchFamily="34" charset="0"/>
                <a:cs typeface="Arial" panose="020B0604020202020204" pitchFamily="34" charset="0"/>
              </a:rPr>
              <a:t>layer the damaged tree</a:t>
            </a:r>
            <a:r>
              <a:rPr lang="en-US" sz="2000" dirty="0">
                <a:solidFill>
                  <a:srgbClr val="3E3D40"/>
                </a:solidFill>
                <a:latin typeface="Arial" panose="020B0604020202020204" pitchFamily="34" charset="0"/>
                <a:ea typeface="Calibri" panose="020F0502020204030204" pitchFamily="34" charset="0"/>
                <a:cs typeface="Arial" panose="020B0604020202020204" pitchFamily="34" charset="0"/>
              </a:rPr>
              <a:t>. See “Repairing Rodent Damaged Bonsai,” by Bill Valavanis, found at:  </a:t>
            </a:r>
            <a:r>
              <a:rPr lang="en-US" sz="2000" dirty="0">
                <a:solidFill>
                  <a:srgbClr val="3E3D40"/>
                </a:solidFill>
                <a:latin typeface="Arial" panose="020B0604020202020204" pitchFamily="34" charset="0"/>
                <a:ea typeface="Calibri" panose="020F0502020204030204" pitchFamily="34" charset="0"/>
                <a:cs typeface="Arial" panose="020B0604020202020204" pitchFamily="34" charset="0"/>
                <a:hlinkClick r:id="rId2"/>
              </a:rPr>
              <a:t>https://valavanisbonsaiblog.com/2018/03/25/repairing-rodent-damaged-bonsai/</a:t>
            </a:r>
            <a:endParaRPr lang="en-US" sz="2000" dirty="0">
              <a:solidFill>
                <a:srgbClr val="3E3D40"/>
              </a:solidFill>
              <a:latin typeface="Arial" panose="020B0604020202020204" pitchFamily="34" charset="0"/>
              <a:ea typeface="Calibri" panose="020F0502020204030204" pitchFamily="34" charset="0"/>
              <a:cs typeface="Arial" panose="020B0604020202020204" pitchFamily="34" charset="0"/>
            </a:endParaRPr>
          </a:p>
          <a:p>
            <a:endParaRPr lang="en-US" sz="2000" dirty="0">
              <a:solidFill>
                <a:srgbClr val="3E3D40"/>
              </a:solidFill>
              <a:latin typeface="Arial" panose="020B0604020202020204" pitchFamily="34" charset="0"/>
              <a:ea typeface="Calibri" panose="020F050202020403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endParaRPr lang="en-US" dirty="0"/>
          </a:p>
        </p:txBody>
      </p:sp>
      <p:pic>
        <p:nvPicPr>
          <p:cNvPr id="7" name="Content Placeholder 6">
            <a:extLst>
              <a:ext uri="{FF2B5EF4-FFF2-40B4-BE49-F238E27FC236}">
                <a16:creationId xmlns:a16="http://schemas.microsoft.com/office/drawing/2014/main" id="{929EBA3E-47A7-4682-A7E5-5BD422D0DBE2}"/>
              </a:ext>
            </a:extLst>
          </p:cNvPr>
          <p:cNvPicPr>
            <a:picLocks noGrp="1" noChangeAspect="1"/>
          </p:cNvPicPr>
          <p:nvPr>
            <p:ph sz="half" idx="2"/>
          </p:nvPr>
        </p:nvPicPr>
        <p:blipFill>
          <a:blip r:embed="rId3"/>
          <a:stretch>
            <a:fillRect/>
          </a:stretch>
        </p:blipFill>
        <p:spPr>
          <a:xfrm>
            <a:off x="6410960" y="1906906"/>
            <a:ext cx="4942840" cy="4135120"/>
          </a:xfrm>
        </p:spPr>
      </p:pic>
    </p:spTree>
    <p:extLst>
      <p:ext uri="{BB962C8B-B14F-4D97-AF65-F5344CB8AC3E}">
        <p14:creationId xmlns:p14="http://schemas.microsoft.com/office/powerpoint/2010/main" val="34956290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7BAA-A70A-488F-953C-8430BA16F723}"/>
              </a:ext>
            </a:extLst>
          </p:cNvPr>
          <p:cNvSpPr>
            <a:spLocks noGrp="1"/>
          </p:cNvSpPr>
          <p:nvPr>
            <p:ph type="title"/>
          </p:nvPr>
        </p:nvSpPr>
        <p:spPr>
          <a:xfrm>
            <a:off x="838200" y="365125"/>
            <a:ext cx="10515600" cy="2155438"/>
          </a:xfrm>
        </p:spPr>
        <p:txBody>
          <a:bodyPr>
            <a:noAutofit/>
          </a:bodyPr>
          <a:lstStyle/>
          <a:p>
            <a:r>
              <a:rPr lang="en-US" sz="6000" b="1" dirty="0">
                <a:latin typeface="Arial" panose="020B0604020202020204" pitchFamily="34" charset="0"/>
                <a:cs typeface="Arial" panose="020B0604020202020204" pitchFamily="34" charset="0"/>
              </a:rPr>
              <a:t>         NEED FOR LIGHT </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		   IN DORMANCY</a:t>
            </a:r>
          </a:p>
        </p:txBody>
      </p:sp>
      <p:pic>
        <p:nvPicPr>
          <p:cNvPr id="5" name="Content Placeholder 4">
            <a:extLst>
              <a:ext uri="{FF2B5EF4-FFF2-40B4-BE49-F238E27FC236}">
                <a16:creationId xmlns:a16="http://schemas.microsoft.com/office/drawing/2014/main" id="{35A312F8-7001-49A8-B718-3F56BD19AD2F}"/>
              </a:ext>
            </a:extLst>
          </p:cNvPr>
          <p:cNvPicPr>
            <a:picLocks noGrp="1" noChangeAspect="1"/>
          </p:cNvPicPr>
          <p:nvPr>
            <p:ph idx="1"/>
          </p:nvPr>
        </p:nvPicPr>
        <p:blipFill>
          <a:blip r:embed="rId2"/>
          <a:stretch>
            <a:fillRect/>
          </a:stretch>
        </p:blipFill>
        <p:spPr>
          <a:xfrm>
            <a:off x="2830664" y="2297928"/>
            <a:ext cx="6321287" cy="3713258"/>
          </a:xfrm>
        </p:spPr>
      </p:pic>
    </p:spTree>
    <p:extLst>
      <p:ext uri="{BB962C8B-B14F-4D97-AF65-F5344CB8AC3E}">
        <p14:creationId xmlns:p14="http://schemas.microsoft.com/office/powerpoint/2010/main" val="3531765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4B6D7-B065-488C-9A32-1C8E2DEBF076}"/>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Do Bonsai Need Light in Winter?</a:t>
            </a:r>
          </a:p>
        </p:txBody>
      </p:sp>
      <p:sp>
        <p:nvSpPr>
          <p:cNvPr id="3" name="Content Placeholder 2">
            <a:extLst>
              <a:ext uri="{FF2B5EF4-FFF2-40B4-BE49-F238E27FC236}">
                <a16:creationId xmlns:a16="http://schemas.microsoft.com/office/drawing/2014/main" id="{8F8820DD-191E-4440-8869-9D58E8A4ECBA}"/>
              </a:ext>
            </a:extLst>
          </p:cNvPr>
          <p:cNvSpPr>
            <a:spLocks noGrp="1"/>
          </p:cNvSpPr>
          <p:nvPr>
            <p:ph idx="1"/>
          </p:nvPr>
        </p:nvSpPr>
        <p:spPr/>
        <p:txBody>
          <a:bodyPr>
            <a:normAutofit/>
          </a:bodyPr>
          <a:lstStyle/>
          <a:p>
            <a:r>
              <a:rPr lang="en-US" b="0" i="0" dirty="0">
                <a:solidFill>
                  <a:srgbClr val="333333"/>
                </a:solidFill>
                <a:effectLst/>
                <a:latin typeface="Avenir Next W01"/>
              </a:rPr>
              <a:t>Once deciduous trees have dropped their leaves and evergreen trees have experienced a frost, they will have minimal need for light.</a:t>
            </a:r>
          </a:p>
          <a:p>
            <a:endParaRPr lang="en-US" dirty="0">
              <a:solidFill>
                <a:srgbClr val="333333"/>
              </a:solidFill>
              <a:latin typeface="Avenir Next W01"/>
            </a:endParaRPr>
          </a:p>
          <a:p>
            <a:r>
              <a:rPr lang="en-US" dirty="0">
                <a:solidFill>
                  <a:srgbClr val="333333"/>
                </a:solidFill>
                <a:latin typeface="Avenir Next W01"/>
              </a:rPr>
              <a:t>Indeed, once </a:t>
            </a:r>
            <a:r>
              <a:rPr lang="en-US" b="1" dirty="0">
                <a:solidFill>
                  <a:srgbClr val="333333"/>
                </a:solidFill>
                <a:latin typeface="Avenir Next W01"/>
              </a:rPr>
              <a:t>fully dormant</a:t>
            </a:r>
            <a:r>
              <a:rPr lang="en-US" dirty="0">
                <a:solidFill>
                  <a:srgbClr val="333333"/>
                </a:solidFill>
                <a:latin typeface="Avenir Next W01"/>
              </a:rPr>
              <a:t>, there are at least two famous public bonsai collections where the bonsai – including evergreens -- are kept in </a:t>
            </a:r>
            <a:r>
              <a:rPr lang="en-US" b="1" dirty="0">
                <a:solidFill>
                  <a:srgbClr val="333333"/>
                </a:solidFill>
                <a:latin typeface="Avenir Next W01"/>
              </a:rPr>
              <a:t>complete darkness </a:t>
            </a:r>
            <a:r>
              <a:rPr lang="en-US" dirty="0">
                <a:solidFill>
                  <a:srgbClr val="333333"/>
                </a:solidFill>
                <a:latin typeface="Avenir Next W01"/>
              </a:rPr>
              <a:t>over winter:</a:t>
            </a:r>
          </a:p>
          <a:p>
            <a:pPr lvl="1"/>
            <a:endParaRPr lang="en-US" dirty="0">
              <a:solidFill>
                <a:srgbClr val="333333"/>
              </a:solidFill>
              <a:latin typeface="Avenir Next W01"/>
            </a:endParaRPr>
          </a:p>
          <a:p>
            <a:pPr lvl="1"/>
            <a:r>
              <a:rPr lang="en-US" sz="2800" b="1" dirty="0">
                <a:solidFill>
                  <a:srgbClr val="333333"/>
                </a:solidFill>
                <a:latin typeface="Avenir Next W01"/>
              </a:rPr>
              <a:t>The Arnold Arboretum Larz Anderson Bonsai Collection</a:t>
            </a:r>
          </a:p>
          <a:p>
            <a:pPr lvl="1"/>
            <a:r>
              <a:rPr lang="en-US" sz="2800" b="1" dirty="0">
                <a:solidFill>
                  <a:srgbClr val="333333"/>
                </a:solidFill>
                <a:latin typeface="Avenir Next W01"/>
              </a:rPr>
              <a:t>The North Carolina Arboretum (TNCA) Bonsai Exhibition Garden</a:t>
            </a:r>
            <a:endParaRPr lang="en-US" sz="2800" b="1" dirty="0"/>
          </a:p>
        </p:txBody>
      </p:sp>
    </p:spTree>
    <p:extLst>
      <p:ext uri="{BB962C8B-B14F-4D97-AF65-F5344CB8AC3E}">
        <p14:creationId xmlns:p14="http://schemas.microsoft.com/office/powerpoint/2010/main" val="39569505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0ADE3-3711-4162-ABCD-F2718CF3A1B2}"/>
              </a:ext>
            </a:extLst>
          </p:cNvPr>
          <p:cNvSpPr>
            <a:spLocks noGrp="1"/>
          </p:cNvSpPr>
          <p:nvPr>
            <p:ph type="title"/>
          </p:nvPr>
        </p:nvSpPr>
        <p:spPr/>
        <p:txBody>
          <a:bodyPr/>
          <a:lstStyle/>
          <a:p>
            <a:r>
              <a:rPr lang="en-US" dirty="0"/>
              <a:t>                        </a:t>
            </a:r>
            <a:r>
              <a:rPr lang="en-US" b="1" dirty="0">
                <a:latin typeface="Arial" panose="020B0604020202020204" pitchFamily="34" charset="0"/>
                <a:cs typeface="Arial" panose="020B0604020202020204" pitchFamily="34" charset="0"/>
              </a:rPr>
              <a:t>Krummholz Trees</a:t>
            </a:r>
          </a:p>
        </p:txBody>
      </p:sp>
      <p:pic>
        <p:nvPicPr>
          <p:cNvPr id="10" name="Content Placeholder 9">
            <a:extLst>
              <a:ext uri="{FF2B5EF4-FFF2-40B4-BE49-F238E27FC236}">
                <a16:creationId xmlns:a16="http://schemas.microsoft.com/office/drawing/2014/main" id="{9A956998-AE94-4156-B236-F4633A622550}"/>
              </a:ext>
            </a:extLst>
          </p:cNvPr>
          <p:cNvPicPr>
            <a:picLocks noGrp="1" noChangeAspect="1"/>
          </p:cNvPicPr>
          <p:nvPr>
            <p:ph sz="half" idx="1"/>
          </p:nvPr>
        </p:nvPicPr>
        <p:blipFill>
          <a:blip r:embed="rId2"/>
          <a:stretch>
            <a:fillRect/>
          </a:stretch>
        </p:blipFill>
        <p:spPr>
          <a:xfrm>
            <a:off x="838200" y="2327008"/>
            <a:ext cx="5181600" cy="3348571"/>
          </a:xfrm>
        </p:spPr>
      </p:pic>
      <p:pic>
        <p:nvPicPr>
          <p:cNvPr id="8" name="Content Placeholder 7">
            <a:extLst>
              <a:ext uri="{FF2B5EF4-FFF2-40B4-BE49-F238E27FC236}">
                <a16:creationId xmlns:a16="http://schemas.microsoft.com/office/drawing/2014/main" id="{287BECAC-1AAA-4B5C-979C-417C88C5422E}"/>
              </a:ext>
            </a:extLst>
          </p:cNvPr>
          <p:cNvPicPr>
            <a:picLocks noGrp="1" noChangeAspect="1"/>
          </p:cNvPicPr>
          <p:nvPr>
            <p:ph sz="half" idx="2"/>
          </p:nvPr>
        </p:nvPicPr>
        <p:blipFill>
          <a:blip r:embed="rId3"/>
          <a:stretch>
            <a:fillRect/>
          </a:stretch>
        </p:blipFill>
        <p:spPr>
          <a:xfrm>
            <a:off x="6248271" y="2010466"/>
            <a:ext cx="5029458" cy="3981655"/>
          </a:xfrm>
        </p:spPr>
      </p:pic>
    </p:spTree>
    <p:extLst>
      <p:ext uri="{BB962C8B-B14F-4D97-AF65-F5344CB8AC3E}">
        <p14:creationId xmlns:p14="http://schemas.microsoft.com/office/powerpoint/2010/main" val="3534004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A83F-3656-4E95-A8E1-131D2C90E8E0}"/>
              </a:ext>
            </a:extLst>
          </p:cNvPr>
          <p:cNvSpPr>
            <a:spLocks noGrp="1"/>
          </p:cNvSpPr>
          <p:nvPr>
            <p:ph type="title"/>
          </p:nvPr>
        </p:nvSpPr>
        <p:spPr>
          <a:xfrm>
            <a:off x="924560" y="365125"/>
            <a:ext cx="10429240" cy="1325563"/>
          </a:xfrm>
        </p:spPr>
        <p:txBody>
          <a:bodyPr/>
          <a:lstStyle/>
          <a:p>
            <a:r>
              <a:rPr lang="en-US" b="1" dirty="0">
                <a:solidFill>
                  <a:srgbClr val="333333"/>
                </a:solidFill>
                <a:latin typeface="Arial" panose="020B0604020202020204" pitchFamily="34" charset="0"/>
                <a:cs typeface="Arial" panose="020B0604020202020204" pitchFamily="34" charset="0"/>
              </a:rPr>
              <a:t>    Larz Anderson Bonsai Collection</a:t>
            </a:r>
            <a:endParaRPr lang="en-US" b="1" dirty="0"/>
          </a:p>
        </p:txBody>
      </p:sp>
      <p:sp>
        <p:nvSpPr>
          <p:cNvPr id="3" name="Content Placeholder 2">
            <a:extLst>
              <a:ext uri="{FF2B5EF4-FFF2-40B4-BE49-F238E27FC236}">
                <a16:creationId xmlns:a16="http://schemas.microsoft.com/office/drawing/2014/main" id="{D0CF05EC-64BC-4DF4-8D49-8C69D5221508}"/>
              </a:ext>
            </a:extLst>
          </p:cNvPr>
          <p:cNvSpPr>
            <a:spLocks noGrp="1"/>
          </p:cNvSpPr>
          <p:nvPr>
            <p:ph idx="1"/>
          </p:nvPr>
        </p:nvSpPr>
        <p:spPr/>
        <p:txBody>
          <a:bodyPr>
            <a:normAutofit lnSpcReduction="10000"/>
          </a:bodyPr>
          <a:lstStyle/>
          <a:p>
            <a:r>
              <a:rPr lang="en-US" b="0" i="0" dirty="0">
                <a:solidFill>
                  <a:srgbClr val="313537"/>
                </a:solidFill>
                <a:effectLst/>
                <a:latin typeface="Arial" panose="020B0604020202020204" pitchFamily="34" charset="0"/>
                <a:cs typeface="Arial" panose="020B0604020202020204" pitchFamily="34" charset="0"/>
              </a:rPr>
              <a:t>The bonsai at the </a:t>
            </a:r>
            <a:r>
              <a:rPr lang="en-US" b="1" dirty="0">
                <a:solidFill>
                  <a:srgbClr val="333333"/>
                </a:solidFill>
                <a:latin typeface="Arial" panose="020B0604020202020204" pitchFamily="34" charset="0"/>
                <a:cs typeface="Arial" panose="020B0604020202020204" pitchFamily="34" charset="0"/>
              </a:rPr>
              <a:t>Larz Anderson Bonsai Collection </a:t>
            </a:r>
            <a:r>
              <a:rPr lang="en-US" dirty="0">
                <a:solidFill>
                  <a:srgbClr val="333333"/>
                </a:solidFill>
                <a:latin typeface="Arial" panose="020B0604020202020204" pitchFamily="34" charset="0"/>
                <a:cs typeface="Arial" panose="020B0604020202020204" pitchFamily="34" charset="0"/>
              </a:rPr>
              <a:t>at the Arnold Arboretum at Harvard University</a:t>
            </a:r>
            <a:r>
              <a:rPr lang="en-US" b="1" dirty="0">
                <a:solidFill>
                  <a:srgbClr val="333333"/>
                </a:solidFill>
                <a:latin typeface="Arial" panose="020B0604020202020204" pitchFamily="34" charset="0"/>
                <a:cs typeface="Arial" panose="020B0604020202020204" pitchFamily="34" charset="0"/>
              </a:rPr>
              <a:t> </a:t>
            </a:r>
            <a:r>
              <a:rPr lang="en-US" b="0" i="0" dirty="0">
                <a:solidFill>
                  <a:srgbClr val="313537"/>
                </a:solidFill>
                <a:effectLst/>
                <a:latin typeface="Arial" panose="020B0604020202020204" pitchFamily="34" charset="0"/>
                <a:cs typeface="Arial" panose="020B0604020202020204" pitchFamily="34" charset="0"/>
              </a:rPr>
              <a:t>were brought to the United States in 1913 by Larz Anderson after serving as US ambassador to Japan.</a:t>
            </a:r>
            <a:r>
              <a:rPr lang="en-US" b="0" i="0" dirty="0">
                <a:effectLst/>
                <a:latin typeface="Arial" panose="020B0604020202020204" pitchFamily="34" charset="0"/>
              </a:rPr>
              <a:t> </a:t>
            </a:r>
          </a:p>
          <a:p>
            <a:endParaRPr lang="en-US" dirty="0">
              <a:latin typeface="Arial" panose="020B0604020202020204" pitchFamily="34" charset="0"/>
            </a:endParaRPr>
          </a:p>
          <a:p>
            <a:r>
              <a:rPr lang="en-US" b="0" i="0" dirty="0">
                <a:effectLst/>
                <a:latin typeface="Arial" panose="020B0604020202020204" pitchFamily="34" charset="0"/>
              </a:rPr>
              <a:t>This is the oldest collection of bonsai in the United States.</a:t>
            </a:r>
          </a:p>
          <a:p>
            <a:endParaRPr lang="en-US" dirty="0">
              <a:latin typeface="Arial" panose="020B0604020202020204" pitchFamily="34" charset="0"/>
              <a:cs typeface="Arial" panose="020B0604020202020204" pitchFamily="34" charset="0"/>
            </a:endParaRPr>
          </a:p>
          <a:p>
            <a:r>
              <a:rPr lang="en-US" b="0" i="0" dirty="0">
                <a:solidFill>
                  <a:srgbClr val="202124"/>
                </a:solidFill>
                <a:effectLst/>
                <a:latin typeface="Arial" panose="020B0604020202020204" pitchFamily="34" charset="0"/>
                <a:cs typeface="Arial" panose="020B0604020202020204" pitchFamily="34" charset="0"/>
              </a:rPr>
              <a:t>During </a:t>
            </a:r>
            <a:r>
              <a:rPr lang="en-US" i="0" dirty="0">
                <a:solidFill>
                  <a:srgbClr val="202124"/>
                </a:solidFill>
                <a:effectLst/>
                <a:latin typeface="Arial" panose="020B0604020202020204" pitchFamily="34" charset="0"/>
                <a:cs typeface="Arial" panose="020B0604020202020204" pitchFamily="34" charset="0"/>
              </a:rPr>
              <a:t>winter </a:t>
            </a:r>
            <a:r>
              <a:rPr lang="en-US" b="0" i="0" dirty="0">
                <a:solidFill>
                  <a:srgbClr val="202124"/>
                </a:solidFill>
                <a:effectLst/>
                <a:latin typeface="Arial" panose="020B0604020202020204" pitchFamily="34" charset="0"/>
                <a:cs typeface="Arial" panose="020B0604020202020204" pitchFamily="34" charset="0"/>
              </a:rPr>
              <a:t>months, </a:t>
            </a:r>
            <a:r>
              <a:rPr lang="en-US" dirty="0">
                <a:solidFill>
                  <a:srgbClr val="333333"/>
                </a:solidFill>
                <a:latin typeface="Arial" panose="020B0604020202020204" pitchFamily="34" charset="0"/>
                <a:cs typeface="Arial" panose="020B0604020202020204" pitchFamily="34" charset="0"/>
              </a:rPr>
              <a:t>the bonsai in that collection </a:t>
            </a:r>
            <a:r>
              <a:rPr lang="en-US" b="0" i="0" dirty="0">
                <a:solidFill>
                  <a:srgbClr val="202124"/>
                </a:solidFill>
                <a:effectLst/>
                <a:latin typeface="Arial" panose="020B0604020202020204" pitchFamily="34" charset="0"/>
                <a:cs typeface="Arial" panose="020B0604020202020204" pitchFamily="34" charset="0"/>
              </a:rPr>
              <a:t>are stored in </a:t>
            </a:r>
            <a:r>
              <a:rPr lang="en-US" b="1" i="0" dirty="0">
                <a:solidFill>
                  <a:srgbClr val="202124"/>
                </a:solidFill>
                <a:effectLst/>
                <a:latin typeface="Arial" panose="020B0604020202020204" pitchFamily="34" charset="0"/>
                <a:cs typeface="Arial" panose="020B0604020202020204" pitchFamily="34" charset="0"/>
              </a:rPr>
              <a:t>complete darkness </a:t>
            </a:r>
            <a:r>
              <a:rPr lang="en-US" b="0" i="0" dirty="0">
                <a:solidFill>
                  <a:srgbClr val="202124"/>
                </a:solidFill>
                <a:effectLst/>
                <a:latin typeface="Arial" panose="020B0604020202020204" pitchFamily="34" charset="0"/>
                <a:cs typeface="Arial" panose="020B0604020202020204" pitchFamily="34" charset="0"/>
              </a:rPr>
              <a:t>in a concrete-block structure that is evenly maintained at 33 to 36 degrees Fahrenheit. </a:t>
            </a:r>
          </a:p>
          <a:p>
            <a:endParaRPr lang="en-US" b="0" i="0" dirty="0">
              <a:solidFill>
                <a:srgbClr val="202124"/>
              </a:solidFill>
              <a:effectLst/>
              <a:latin typeface="Arial" panose="020B0604020202020204" pitchFamily="34" charset="0"/>
              <a:cs typeface="Arial" panose="020B0604020202020204" pitchFamily="34" charset="0"/>
            </a:endParaRPr>
          </a:p>
          <a:p>
            <a:endParaRPr lang="en-US" dirty="0">
              <a:solidFill>
                <a:srgbClr val="2021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901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58375-B463-4B2C-AF0C-4707C4FDECAB}"/>
              </a:ext>
            </a:extLst>
          </p:cNvPr>
          <p:cNvSpPr>
            <a:spLocks noGrp="1"/>
          </p:cNvSpPr>
          <p:nvPr>
            <p:ph type="title"/>
          </p:nvPr>
        </p:nvSpPr>
        <p:spPr/>
        <p:txBody>
          <a:bodyPr/>
          <a:lstStyle/>
          <a:p>
            <a:r>
              <a:rPr lang="en-US" b="1" dirty="0">
                <a:solidFill>
                  <a:srgbClr val="333333"/>
                </a:solidFill>
                <a:latin typeface="Arial" panose="020B0604020202020204" pitchFamily="34" charset="0"/>
                <a:cs typeface="Arial" panose="020B0604020202020204" pitchFamily="34" charset="0"/>
              </a:rPr>
              <a:t> Larz Anderson Bonsai Collection (cont’d) </a:t>
            </a:r>
            <a:endParaRPr lang="en-US" dirty="0"/>
          </a:p>
        </p:txBody>
      </p:sp>
      <p:pic>
        <p:nvPicPr>
          <p:cNvPr id="6" name="Picture Placeholder 5">
            <a:extLst>
              <a:ext uri="{FF2B5EF4-FFF2-40B4-BE49-F238E27FC236}">
                <a16:creationId xmlns:a16="http://schemas.microsoft.com/office/drawing/2014/main" id="{948A72D3-AED4-4A36-8868-9CBC06FC0C9B}"/>
              </a:ext>
            </a:extLst>
          </p:cNvPr>
          <p:cNvPicPr>
            <a:picLocks noGrp="1" noChangeAspect="1"/>
          </p:cNvPicPr>
          <p:nvPr>
            <p:ph type="pic" idx="1"/>
          </p:nvPr>
        </p:nvPicPr>
        <p:blipFill rotWithShape="1">
          <a:blip r:embed="rId2"/>
          <a:srcRect l="14566" r="14566"/>
          <a:stretch/>
        </p:blipFill>
        <p:spPr/>
      </p:pic>
      <p:sp>
        <p:nvSpPr>
          <p:cNvPr id="4" name="Text Placeholder 3">
            <a:extLst>
              <a:ext uri="{FF2B5EF4-FFF2-40B4-BE49-F238E27FC236}">
                <a16:creationId xmlns:a16="http://schemas.microsoft.com/office/drawing/2014/main" id="{EB5790D7-8579-4E1D-871F-75FB26C4D755}"/>
              </a:ext>
            </a:extLst>
          </p:cNvPr>
          <p:cNvSpPr>
            <a:spLocks noGrp="1"/>
          </p:cNvSpPr>
          <p:nvPr>
            <p:ph type="body" sz="half" idx="2"/>
          </p:nvPr>
        </p:nvSpPr>
        <p:spPr/>
        <p:txBody>
          <a:bodyPr/>
          <a:lstStyle/>
          <a:p>
            <a:endParaRPr lang="en-US" sz="2400" b="0" i="0" dirty="0">
              <a:solidFill>
                <a:srgbClr val="202124"/>
              </a:solidFill>
              <a:effectLst/>
              <a:latin typeface="Arial" panose="020B0604020202020204" pitchFamily="34" charset="0"/>
              <a:cs typeface="Arial" panose="020B0604020202020204" pitchFamily="34" charset="0"/>
            </a:endParaRPr>
          </a:p>
          <a:p>
            <a:endParaRPr lang="en-US" sz="2400" dirty="0">
              <a:solidFill>
                <a:srgbClr val="202124"/>
              </a:solidFill>
              <a:latin typeface="Arial" panose="020B0604020202020204" pitchFamily="34" charset="0"/>
              <a:cs typeface="Arial" panose="020B0604020202020204" pitchFamily="34" charset="0"/>
            </a:endParaRPr>
          </a:p>
          <a:p>
            <a:r>
              <a:rPr lang="en-US" sz="2400" b="0" i="0" dirty="0">
                <a:solidFill>
                  <a:srgbClr val="202124"/>
                </a:solidFill>
                <a:effectLst/>
                <a:latin typeface="Arial" panose="020B0604020202020204" pitchFamily="34" charset="0"/>
                <a:cs typeface="Arial" panose="020B0604020202020204" pitchFamily="34" charset="0"/>
              </a:rPr>
              <a:t>The trees </a:t>
            </a:r>
            <a:r>
              <a:rPr lang="en-US" sz="2400" b="1" i="0" dirty="0">
                <a:solidFill>
                  <a:srgbClr val="202124"/>
                </a:solidFill>
                <a:effectLst/>
                <a:latin typeface="Arial" panose="020B0604020202020204" pitchFamily="34" charset="0"/>
                <a:cs typeface="Arial" panose="020B0604020202020204" pitchFamily="34" charset="0"/>
              </a:rPr>
              <a:t>must be fully dormant </a:t>
            </a:r>
            <a:r>
              <a:rPr lang="en-US" sz="2400" b="0" i="0" dirty="0">
                <a:solidFill>
                  <a:srgbClr val="202124"/>
                </a:solidFill>
                <a:effectLst/>
                <a:latin typeface="Arial" panose="020B0604020202020204" pitchFamily="34" charset="0"/>
                <a:cs typeface="Arial" panose="020B0604020202020204" pitchFamily="34" charset="0"/>
              </a:rPr>
              <a:t>before they go into storage in November and are checked for water once a week until they emerge in April.</a:t>
            </a:r>
          </a:p>
          <a:p>
            <a:endParaRPr lang="en-US" dirty="0"/>
          </a:p>
        </p:txBody>
      </p:sp>
    </p:spTree>
    <p:extLst>
      <p:ext uri="{BB962C8B-B14F-4D97-AF65-F5344CB8AC3E}">
        <p14:creationId xmlns:p14="http://schemas.microsoft.com/office/powerpoint/2010/main" val="3260367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A27F4-B6DD-45C1-9F27-8A819DB5C13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TNCA Bonsai Exhibition Garden</a:t>
            </a:r>
          </a:p>
        </p:txBody>
      </p:sp>
      <p:sp>
        <p:nvSpPr>
          <p:cNvPr id="3" name="Content Placeholder 2">
            <a:extLst>
              <a:ext uri="{FF2B5EF4-FFF2-40B4-BE49-F238E27FC236}">
                <a16:creationId xmlns:a16="http://schemas.microsoft.com/office/drawing/2014/main" id="{CE8AE066-EE03-43B6-8DA4-649C3F77C248}"/>
              </a:ext>
            </a:extLst>
          </p:cNvPr>
          <p:cNvSpPr>
            <a:spLocks noGrp="1"/>
          </p:cNvSpPr>
          <p:nvPr>
            <p:ph idx="1"/>
          </p:nvPr>
        </p:nvSpPr>
        <p:spPr/>
        <p:txBody>
          <a:bodyPr>
            <a:normAutofit lnSpcReduction="10000"/>
          </a:bodyPr>
          <a:lstStyle/>
          <a:p>
            <a:r>
              <a:rPr lang="en-US" b="0" i="0" dirty="0">
                <a:solidFill>
                  <a:srgbClr val="111111"/>
                </a:solidFill>
                <a:effectLst/>
                <a:latin typeface="Crimson Text"/>
              </a:rPr>
              <a:t>Here at the </a:t>
            </a:r>
            <a:r>
              <a:rPr lang="en-US" b="1" i="0" dirty="0">
                <a:solidFill>
                  <a:srgbClr val="111111"/>
                </a:solidFill>
                <a:effectLst/>
                <a:latin typeface="Crimson Text"/>
              </a:rPr>
              <a:t>North Carolina Arboretum</a:t>
            </a:r>
            <a:r>
              <a:rPr lang="en-US" b="0" i="0" dirty="0">
                <a:solidFill>
                  <a:srgbClr val="111111"/>
                </a:solidFill>
                <a:effectLst/>
                <a:latin typeface="Crimson Text"/>
              </a:rPr>
              <a:t>, Curator Arthur Joura has two different locations where he keeps the evergreen and deciduous bonsai in the winter. </a:t>
            </a:r>
          </a:p>
          <a:p>
            <a:endParaRPr lang="en-US" b="0" i="0" dirty="0">
              <a:solidFill>
                <a:srgbClr val="111111"/>
              </a:solidFill>
              <a:effectLst/>
              <a:latin typeface="Crimson Text"/>
            </a:endParaRPr>
          </a:p>
          <a:p>
            <a:r>
              <a:rPr lang="en-US" b="0" i="0" dirty="0">
                <a:solidFill>
                  <a:srgbClr val="111111"/>
                </a:solidFill>
                <a:effectLst/>
                <a:latin typeface="Crimson Text"/>
              </a:rPr>
              <a:t>One is located in a large, </a:t>
            </a:r>
            <a:r>
              <a:rPr lang="en-US" b="0" i="0" u="sng" dirty="0">
                <a:solidFill>
                  <a:srgbClr val="111111"/>
                </a:solidFill>
                <a:effectLst/>
                <a:latin typeface="Crimson Text"/>
              </a:rPr>
              <a:t>walk-in refrigeration unit</a:t>
            </a:r>
            <a:r>
              <a:rPr lang="en-US" b="0" i="0" dirty="0">
                <a:solidFill>
                  <a:srgbClr val="111111"/>
                </a:solidFill>
                <a:effectLst/>
                <a:latin typeface="Crimson Text"/>
              </a:rPr>
              <a:t> in the basement of the Bonsai Exhibition Garden pavilion.  </a:t>
            </a:r>
          </a:p>
          <a:p>
            <a:endParaRPr lang="en-US" b="0" i="0" dirty="0">
              <a:solidFill>
                <a:srgbClr val="111111"/>
              </a:solidFill>
              <a:effectLst/>
              <a:latin typeface="Crimson Text"/>
            </a:endParaRPr>
          </a:p>
          <a:p>
            <a:r>
              <a:rPr lang="en-US" b="0" i="0" dirty="0">
                <a:solidFill>
                  <a:srgbClr val="111111"/>
                </a:solidFill>
                <a:effectLst/>
                <a:latin typeface="Crimson Text"/>
              </a:rPr>
              <a:t>The other is a hoop house structure that is covered with white polypropylene to protect the plants from the extremes of winter weather, which also allows them to still be cold and go dormant. </a:t>
            </a:r>
            <a:endParaRPr lang="en-US" dirty="0"/>
          </a:p>
        </p:txBody>
      </p:sp>
    </p:spTree>
    <p:extLst>
      <p:ext uri="{BB962C8B-B14F-4D97-AF65-F5344CB8AC3E}">
        <p14:creationId xmlns:p14="http://schemas.microsoft.com/office/powerpoint/2010/main" val="3022044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73C6-B5F0-46E5-B45D-F3E639DAE1A8}"/>
              </a:ext>
            </a:extLst>
          </p:cNvPr>
          <p:cNvSpPr>
            <a:spLocks noGrp="1"/>
          </p:cNvSpPr>
          <p:nvPr>
            <p:ph type="title"/>
          </p:nvPr>
        </p:nvSpPr>
        <p:spPr/>
        <p:txBody>
          <a:bodyPr/>
          <a:lstStyle/>
          <a:p>
            <a:r>
              <a:rPr lang="en-US" sz="4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Tropical Bonsai in Winter</a:t>
            </a:r>
            <a:endParaRPr lang="en-US" dirty="0"/>
          </a:p>
        </p:txBody>
      </p:sp>
      <p:sp>
        <p:nvSpPr>
          <p:cNvPr id="3" name="Content Placeholder 2">
            <a:extLst>
              <a:ext uri="{FF2B5EF4-FFF2-40B4-BE49-F238E27FC236}">
                <a16:creationId xmlns:a16="http://schemas.microsoft.com/office/drawing/2014/main" id="{47FD0476-1305-4740-A9BC-91BD36B8DB0C}"/>
              </a:ext>
            </a:extLst>
          </p:cNvPr>
          <p:cNvSpPr>
            <a:spLocks noGrp="1"/>
          </p:cNvSpPr>
          <p:nvPr>
            <p:ph sz="half" idx="1"/>
          </p:nvPr>
        </p:nvSpPr>
        <p:spPr>
          <a:xfrm>
            <a:off x="1314012" y="3430183"/>
            <a:ext cx="4705787" cy="4323866"/>
          </a:xfrm>
        </p:spPr>
        <p:txBody>
          <a:bodyPr/>
          <a:lstStyle/>
          <a:p>
            <a:endParaRPr lang="en-US" dirty="0"/>
          </a:p>
        </p:txBody>
      </p:sp>
      <p:sp>
        <p:nvSpPr>
          <p:cNvPr id="4" name="Content Placeholder 3">
            <a:extLst>
              <a:ext uri="{FF2B5EF4-FFF2-40B4-BE49-F238E27FC236}">
                <a16:creationId xmlns:a16="http://schemas.microsoft.com/office/drawing/2014/main" id="{8DD08A4A-2E9D-4BC8-8D0B-6EC2C532FAA1}"/>
              </a:ext>
            </a:extLst>
          </p:cNvPr>
          <p:cNvSpPr>
            <a:spLocks noGrp="1"/>
          </p:cNvSpPr>
          <p:nvPr>
            <p:ph sz="half" idx="2"/>
          </p:nvPr>
        </p:nvSpPr>
        <p:spPr>
          <a:xfrm>
            <a:off x="8118282" y="1825625"/>
            <a:ext cx="3235518" cy="4351338"/>
          </a:xfrm>
        </p:spPr>
        <p:txBody>
          <a:bodyPr/>
          <a:lstStyle/>
          <a:p>
            <a:pPr marL="0" indent="0">
              <a:buNone/>
            </a:pPr>
            <a:endParaRPr lang="en-US" dirty="0"/>
          </a:p>
          <a:p>
            <a:pPr marL="0" indent="0">
              <a:buNone/>
            </a:pPr>
            <a:endParaRPr lang="en-US" dirty="0"/>
          </a:p>
          <a:p>
            <a:pPr marL="0" indent="0">
              <a:buNone/>
            </a:pPr>
            <a:r>
              <a:rPr lang="en-US" dirty="0"/>
              <a:t>Use </a:t>
            </a:r>
            <a:r>
              <a:rPr lang="en-US" b="1" dirty="0"/>
              <a:t>Humidity Trays </a:t>
            </a:r>
            <a:r>
              <a:rPr lang="en-US" dirty="0"/>
              <a:t>to counteract dry air inside home.</a:t>
            </a:r>
          </a:p>
          <a:p>
            <a:pPr marL="0" indent="0">
              <a:buNone/>
            </a:pPr>
            <a:endParaRPr lang="en-US" dirty="0"/>
          </a:p>
          <a:p>
            <a:pPr marL="0" indent="0">
              <a:buNone/>
            </a:pPr>
            <a:r>
              <a:rPr lang="en-US" sz="1600" i="1" dirty="0">
                <a:solidFill>
                  <a:srgbClr val="333333"/>
                </a:solidFill>
                <a:latin typeface="Arial" panose="020B0604020202020204" pitchFamily="34" charset="0"/>
                <a:cs typeface="Arial" panose="020B0604020202020204" pitchFamily="34" charset="0"/>
              </a:rPr>
              <a:t>     </a:t>
            </a:r>
          </a:p>
          <a:p>
            <a:pPr marL="0" indent="0">
              <a:buNone/>
            </a:pPr>
            <a:r>
              <a:rPr lang="en-US" sz="1600" i="1" dirty="0">
                <a:solidFill>
                  <a:srgbClr val="333333"/>
                </a:solidFill>
                <a:latin typeface="Arial" panose="020B0604020202020204" pitchFamily="34" charset="0"/>
                <a:cs typeface="Arial" panose="020B0604020202020204" pitchFamily="34" charset="0"/>
              </a:rPr>
              <a:t>   (Photo credit: Chris Pazoles)</a:t>
            </a:r>
            <a:endParaRPr lang="en-US" sz="1600" dirty="0"/>
          </a:p>
        </p:txBody>
      </p:sp>
      <p:pic>
        <p:nvPicPr>
          <p:cNvPr id="3074" name="26FE1DA8-4BAB-4A7E-B864-E892FFD71258">
            <a:extLst>
              <a:ext uri="{FF2B5EF4-FFF2-40B4-BE49-F238E27FC236}">
                <a16:creationId xmlns:a16="http://schemas.microsoft.com/office/drawing/2014/main" id="{0BA3F3D9-3F98-4149-84C6-41A20E5CA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543" y="1690688"/>
            <a:ext cx="7148222" cy="45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793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B079-896A-4621-868C-7BBFA6790A1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TNCA Bonsai Exhibition Garden</a:t>
            </a:r>
            <a:endParaRPr lang="en-US" dirty="0"/>
          </a:p>
        </p:txBody>
      </p:sp>
      <p:sp>
        <p:nvSpPr>
          <p:cNvPr id="4" name="Text Placeholder 3">
            <a:extLst>
              <a:ext uri="{FF2B5EF4-FFF2-40B4-BE49-F238E27FC236}">
                <a16:creationId xmlns:a16="http://schemas.microsoft.com/office/drawing/2014/main" id="{D442E492-2813-454E-9415-6219DE1320EF}"/>
              </a:ext>
            </a:extLst>
          </p:cNvPr>
          <p:cNvSpPr>
            <a:spLocks noGrp="1"/>
          </p:cNvSpPr>
          <p:nvPr>
            <p:ph type="body" sz="half" idx="2"/>
          </p:nvPr>
        </p:nvSpPr>
        <p:spPr/>
        <p:txBody>
          <a:bodyPr>
            <a:normAutofit/>
          </a:bodyPr>
          <a:lstStyle/>
          <a:p>
            <a:endParaRPr lang="en-US" sz="2400" b="0" i="0" dirty="0">
              <a:solidFill>
                <a:srgbClr val="111111"/>
              </a:solidFill>
              <a:effectLst/>
              <a:latin typeface="Arial" panose="020B0604020202020204" pitchFamily="34" charset="0"/>
              <a:cs typeface="Arial" panose="020B0604020202020204" pitchFamily="34" charset="0"/>
            </a:endParaRPr>
          </a:p>
          <a:p>
            <a:r>
              <a:rPr lang="en-US" sz="2400" dirty="0">
                <a:solidFill>
                  <a:srgbClr val="111111"/>
                </a:solidFill>
                <a:latin typeface="Arial" panose="020B0604020202020204" pitchFamily="34" charset="0"/>
                <a:cs typeface="Arial" panose="020B0604020202020204" pitchFamily="34" charset="0"/>
              </a:rPr>
              <a:t>The winter storage area is underneath the Pavilion.</a:t>
            </a:r>
          </a:p>
          <a:p>
            <a:endParaRPr lang="en-US" sz="2400" dirty="0">
              <a:solidFill>
                <a:srgbClr val="111111"/>
              </a:solidFill>
              <a:latin typeface="Arial" panose="020B0604020202020204" pitchFamily="34" charset="0"/>
              <a:cs typeface="Arial" panose="020B0604020202020204" pitchFamily="34" charset="0"/>
            </a:endParaRPr>
          </a:p>
          <a:p>
            <a:r>
              <a:rPr lang="en-US" sz="2400" b="0" i="0" dirty="0">
                <a:solidFill>
                  <a:srgbClr val="111111"/>
                </a:solidFill>
                <a:effectLst/>
                <a:latin typeface="Arial" panose="020B0604020202020204" pitchFamily="34" charset="0"/>
                <a:cs typeface="Arial" panose="020B0604020202020204" pitchFamily="34" charset="0"/>
              </a:rPr>
              <a:t>The bonsai are </a:t>
            </a:r>
            <a:r>
              <a:rPr lang="en-US" sz="2400" b="1" i="0" dirty="0">
                <a:solidFill>
                  <a:srgbClr val="111111"/>
                </a:solidFill>
                <a:effectLst/>
                <a:latin typeface="Arial" panose="020B0604020202020204" pitchFamily="34" charset="0"/>
                <a:cs typeface="Arial" panose="020B0604020202020204" pitchFamily="34" charset="0"/>
              </a:rPr>
              <a:t>fully dormant </a:t>
            </a:r>
            <a:r>
              <a:rPr lang="en-US" sz="2400" b="0" i="0" dirty="0">
                <a:solidFill>
                  <a:srgbClr val="111111"/>
                </a:solidFill>
                <a:effectLst/>
                <a:latin typeface="Arial" panose="020B0604020202020204" pitchFamily="34" charset="0"/>
                <a:cs typeface="Arial" panose="020B0604020202020204" pitchFamily="34" charset="0"/>
              </a:rPr>
              <a:t>when placed in this space which is </a:t>
            </a:r>
            <a:r>
              <a:rPr lang="en-US" sz="2400" b="1" i="0" dirty="0">
                <a:solidFill>
                  <a:srgbClr val="111111"/>
                </a:solidFill>
                <a:effectLst/>
                <a:latin typeface="Arial" panose="020B0604020202020204" pitchFamily="34" charset="0"/>
                <a:cs typeface="Arial" panose="020B0604020202020204" pitchFamily="34" charset="0"/>
              </a:rPr>
              <a:t>completely dark</a:t>
            </a:r>
            <a:r>
              <a:rPr lang="en-US" sz="2400" b="0" i="0" dirty="0">
                <a:solidFill>
                  <a:srgbClr val="111111"/>
                </a:solidFill>
                <a:effectLst/>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0" name="Content Placeholder 9">
            <a:extLst>
              <a:ext uri="{FF2B5EF4-FFF2-40B4-BE49-F238E27FC236}">
                <a16:creationId xmlns:a16="http://schemas.microsoft.com/office/drawing/2014/main" id="{456AEE46-5380-4CD5-8BF8-D81A9637FCEF}"/>
              </a:ext>
            </a:extLst>
          </p:cNvPr>
          <p:cNvPicPr>
            <a:picLocks noGrp="1" noChangeAspect="1"/>
          </p:cNvPicPr>
          <p:nvPr>
            <p:ph idx="1"/>
          </p:nvPr>
        </p:nvPicPr>
        <p:blipFill>
          <a:blip r:embed="rId2"/>
          <a:stretch>
            <a:fillRect/>
          </a:stretch>
        </p:blipFill>
        <p:spPr>
          <a:xfrm>
            <a:off x="5080001" y="1229360"/>
            <a:ext cx="5709920" cy="4338320"/>
          </a:xfrm>
        </p:spPr>
      </p:pic>
    </p:spTree>
    <p:extLst>
      <p:ext uri="{BB962C8B-B14F-4D97-AF65-F5344CB8AC3E}">
        <p14:creationId xmlns:p14="http://schemas.microsoft.com/office/powerpoint/2010/main" val="2344749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87DC-ED3F-4034-907B-ABEDC06DC877}"/>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Protecting Pots and Roots</a:t>
            </a:r>
          </a:p>
        </p:txBody>
      </p:sp>
      <p:pic>
        <p:nvPicPr>
          <p:cNvPr id="6" name="Content Placeholder 5">
            <a:extLst>
              <a:ext uri="{FF2B5EF4-FFF2-40B4-BE49-F238E27FC236}">
                <a16:creationId xmlns:a16="http://schemas.microsoft.com/office/drawing/2014/main" id="{6615FBD1-010E-4D1B-BB61-BA7CE3A444F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167493"/>
            <a:ext cx="5181600" cy="3667601"/>
          </a:xfrm>
        </p:spPr>
      </p:pic>
      <p:pic>
        <p:nvPicPr>
          <p:cNvPr id="8194" name="Picture 2">
            <a:extLst>
              <a:ext uri="{FF2B5EF4-FFF2-40B4-BE49-F238E27FC236}">
                <a16:creationId xmlns:a16="http://schemas.microsoft.com/office/drawing/2014/main" id="{A8733943-7A49-40C2-99CD-469404ED960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19760" y="2167493"/>
            <a:ext cx="4734560" cy="366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802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6742-30C6-49D7-AEDC-30BCDD69B92D}"/>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a:t>
            </a:r>
            <a:r>
              <a:rPr lang="en-US" b="1"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During Overwintering</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A8BC139-B077-4F10-8249-D527B472D787}"/>
              </a:ext>
            </a:extLst>
          </p:cNvPr>
          <p:cNvSpPr>
            <a:spLocks noGrp="1"/>
          </p:cNvSpPr>
          <p:nvPr>
            <p:ph idx="1"/>
          </p:nvPr>
        </p:nvSpPr>
        <p:spPr/>
        <p:txBody>
          <a:bodyPr>
            <a:normAutofit/>
          </a:bodyPr>
          <a:lstStyle/>
          <a:p>
            <a:r>
              <a:rPr lang="en-US"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Keep a close eye on your bonsai. </a:t>
            </a:r>
          </a:p>
          <a:p>
            <a:r>
              <a:rPr lang="en-US"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Look</a:t>
            </a:r>
            <a:r>
              <a:rPr lang="en-US" spc="40" dirty="0">
                <a:solidFill>
                  <a:srgbClr val="353535"/>
                </a:solidFill>
                <a:latin typeface="Arial" panose="020B0604020202020204" pitchFamily="34" charset="0"/>
                <a:ea typeface="Times New Roman" panose="02020603050405020304" pitchFamily="18" charset="0"/>
                <a:cs typeface="Arial" panose="020B0604020202020204" pitchFamily="34" charset="0"/>
              </a:rPr>
              <a:t> ahead each week to be aware of upcoming </a:t>
            </a:r>
            <a:r>
              <a:rPr lang="en-US" u="sng" spc="40" dirty="0">
                <a:solidFill>
                  <a:srgbClr val="353535"/>
                </a:solidFill>
                <a:latin typeface="Arial" panose="020B0604020202020204" pitchFamily="34" charset="0"/>
                <a:ea typeface="Times New Roman" panose="02020603050405020304" pitchFamily="18" charset="0"/>
                <a:cs typeface="Arial" panose="020B0604020202020204" pitchFamily="34" charset="0"/>
              </a:rPr>
              <a:t>temperature</a:t>
            </a:r>
            <a:r>
              <a:rPr lang="en-US" spc="40" dirty="0">
                <a:solidFill>
                  <a:srgbClr val="353535"/>
                </a:solidFill>
                <a:latin typeface="Arial" panose="020B0604020202020204" pitchFamily="34" charset="0"/>
                <a:ea typeface="Times New Roman" panose="02020603050405020304" pitchFamily="18" charset="0"/>
                <a:cs typeface="Arial" panose="020B0604020202020204" pitchFamily="34" charset="0"/>
              </a:rPr>
              <a:t> </a:t>
            </a:r>
            <a:r>
              <a:rPr lang="en-US" u="sng" spc="40" dirty="0">
                <a:solidFill>
                  <a:srgbClr val="353535"/>
                </a:solidFill>
                <a:latin typeface="Arial" panose="020B0604020202020204" pitchFamily="34" charset="0"/>
                <a:ea typeface="Times New Roman" panose="02020603050405020304" pitchFamily="18" charset="0"/>
                <a:cs typeface="Arial" panose="020B0604020202020204" pitchFamily="34" charset="0"/>
              </a:rPr>
              <a:t>estimates</a:t>
            </a:r>
            <a:r>
              <a:rPr lang="en-US" spc="40" dirty="0">
                <a:solidFill>
                  <a:srgbClr val="353535"/>
                </a:solidFill>
                <a:latin typeface="Arial" panose="020B0604020202020204" pitchFamily="34" charset="0"/>
                <a:ea typeface="Times New Roman" panose="02020603050405020304" pitchFamily="18" charset="0"/>
                <a:cs typeface="Arial" panose="020B0604020202020204" pitchFamily="34" charset="0"/>
              </a:rPr>
              <a:t>.</a:t>
            </a:r>
            <a:endParaRPr lang="en-US"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endParaRPr>
          </a:p>
          <a:p>
            <a:r>
              <a:rPr lang="en-US" spc="40" dirty="0">
                <a:solidFill>
                  <a:srgbClr val="353535"/>
                </a:solidFill>
                <a:latin typeface="Arial" panose="020B0604020202020204" pitchFamily="34" charset="0"/>
                <a:ea typeface="Times New Roman" panose="02020603050405020304" pitchFamily="18" charset="0"/>
                <a:cs typeface="Arial" panose="020B0604020202020204" pitchFamily="34" charset="0"/>
              </a:rPr>
              <a:t>Use a </a:t>
            </a:r>
            <a:r>
              <a:rPr lang="en-US" u="sng" spc="40" dirty="0">
                <a:solidFill>
                  <a:srgbClr val="353535"/>
                </a:solidFill>
                <a:latin typeface="Arial" panose="020B0604020202020204" pitchFamily="34" charset="0"/>
                <a:ea typeface="Times New Roman" panose="02020603050405020304" pitchFamily="18" charset="0"/>
                <a:cs typeface="Arial" panose="020B0604020202020204" pitchFamily="34" charset="0"/>
              </a:rPr>
              <a:t>max-min thermometer </a:t>
            </a:r>
            <a:r>
              <a:rPr lang="en-US" spc="40" dirty="0">
                <a:solidFill>
                  <a:srgbClr val="353535"/>
                </a:solidFill>
                <a:latin typeface="Arial" panose="020B0604020202020204" pitchFamily="34" charset="0"/>
                <a:ea typeface="Times New Roman" panose="02020603050405020304" pitchFamily="18" charset="0"/>
                <a:cs typeface="Arial" panose="020B0604020202020204" pitchFamily="34" charset="0"/>
              </a:rPr>
              <a:t>to monitor ambient temperature.</a:t>
            </a:r>
          </a:p>
          <a:p>
            <a:r>
              <a:rPr lang="en-US" u="sng"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Water</a:t>
            </a:r>
            <a:r>
              <a:rPr lang="en-US"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 as needed. </a:t>
            </a:r>
          </a:p>
          <a:p>
            <a:r>
              <a:rPr lang="en-US"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Check for </a:t>
            </a:r>
            <a:r>
              <a:rPr lang="en-US" u="sng"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insects</a:t>
            </a:r>
            <a:r>
              <a:rPr lang="en-US"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 </a:t>
            </a:r>
            <a:r>
              <a:rPr lang="en-US" u="sng"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disease</a:t>
            </a:r>
            <a:r>
              <a:rPr lang="en-US"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 and </a:t>
            </a:r>
            <a:r>
              <a:rPr lang="en-US" u="sng"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critters</a:t>
            </a:r>
            <a:r>
              <a:rPr lang="en-US"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 regularly. </a:t>
            </a:r>
          </a:p>
          <a:p>
            <a:r>
              <a:rPr lang="en-US" spc="40" dirty="0">
                <a:solidFill>
                  <a:srgbClr val="353535"/>
                </a:solidFill>
                <a:latin typeface="Arial" panose="020B0604020202020204" pitchFamily="34" charset="0"/>
                <a:ea typeface="Times New Roman" panose="02020603050405020304" pitchFamily="18" charset="0"/>
                <a:cs typeface="Arial" panose="020B0604020202020204" pitchFamily="34" charset="0"/>
              </a:rPr>
              <a:t>B</a:t>
            </a:r>
            <a:r>
              <a:rPr lang="en-US"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e sure there is no overhead </a:t>
            </a:r>
            <a:r>
              <a:rPr lang="en-US" u="sng"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fan</a:t>
            </a:r>
            <a:r>
              <a:rPr lang="en-US"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 or other reason for the soil to </a:t>
            </a:r>
            <a:r>
              <a:rPr lang="en-US" u="sng"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dry out</a:t>
            </a:r>
            <a:r>
              <a:rPr lang="en-US" spc="40" dirty="0">
                <a:solidFill>
                  <a:srgbClr val="353535"/>
                </a:solidFill>
                <a:effectLst/>
                <a:latin typeface="Arial" panose="020B0604020202020204" pitchFamily="34" charset="0"/>
                <a:ea typeface="Times New Roman" panose="02020603050405020304" pitchFamily="18" charset="0"/>
                <a:cs typeface="Arial" panose="020B0604020202020204" pitchFamily="34" charset="0"/>
              </a:rPr>
              <a:t> too quickly.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65778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6F98-8D90-467B-9730-34BD2DF06D32}"/>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Deacclimation and New Growth</a:t>
            </a:r>
            <a:endParaRPr lang="en-US" dirty="0"/>
          </a:p>
        </p:txBody>
      </p:sp>
      <p:sp>
        <p:nvSpPr>
          <p:cNvPr id="3" name="Content Placeholder 2">
            <a:extLst>
              <a:ext uri="{FF2B5EF4-FFF2-40B4-BE49-F238E27FC236}">
                <a16:creationId xmlns:a16="http://schemas.microsoft.com/office/drawing/2014/main" id="{2E29CEE8-F152-48AA-B90D-9360D048B426}"/>
              </a:ext>
            </a:extLst>
          </p:cNvPr>
          <p:cNvSpPr>
            <a:spLocks noGrp="1"/>
          </p:cNvSpPr>
          <p:nvPr>
            <p:ph idx="1"/>
          </p:nvPr>
        </p:nvSpPr>
        <p:spPr/>
        <p:txBody>
          <a:bodyPr>
            <a:normAutofit/>
          </a:bodyPr>
          <a:lstStyle/>
          <a:p>
            <a:pPr>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Arial" panose="020B0604020202020204" pitchFamily="34" charset="0"/>
              </a:rPr>
              <a:t>With warmer temperatures in spring, bonsai lose their hardiness, or freeze-tolerance, acquired during acclimation.</a:t>
            </a:r>
          </a:p>
          <a:p>
            <a:pPr>
              <a:lnSpc>
                <a:spcPct val="107000"/>
              </a:lnSpc>
              <a:spcBef>
                <a:spcPts val="0"/>
              </a:spcBef>
              <a:spcAft>
                <a:spcPts val="80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Arial" panose="020B0604020202020204" pitchFamily="34" charset="0"/>
              </a:rPr>
              <a:t>This process is called dehardening, or </a:t>
            </a:r>
            <a:r>
              <a:rPr lang="en-US" sz="2400" u="sng" dirty="0">
                <a:effectLst/>
                <a:latin typeface="Arial" panose="020B0604020202020204" pitchFamily="34" charset="0"/>
                <a:ea typeface="Calibri" panose="020F0502020204030204" pitchFamily="34" charset="0"/>
                <a:cs typeface="Arial" panose="020B0604020202020204" pitchFamily="34" charset="0"/>
              </a:rPr>
              <a:t>deacclimation</a:t>
            </a:r>
            <a:r>
              <a:rPr lang="en-US" sz="2400" dirty="0">
                <a:effectLst/>
                <a:latin typeface="Arial" panose="020B0604020202020204" pitchFamily="34" charset="0"/>
                <a:ea typeface="Calibri" panose="020F0502020204030204" pitchFamily="34" charset="0"/>
                <a:cs typeface="Arial" panose="020B0604020202020204" pitchFamily="34" charset="0"/>
              </a:rPr>
              <a:t>, and occurs while the bonsai resume growth and development. </a:t>
            </a:r>
            <a:r>
              <a:rPr lang="en-US" sz="1600" b="0" i="0" dirty="0">
                <a:solidFill>
                  <a:srgbClr val="000000"/>
                </a:solidFill>
                <a:effectLst/>
                <a:latin typeface="Times New Roman" panose="02020603050405020304" pitchFamily="18" charset="0"/>
              </a:rPr>
              <a:t> </a:t>
            </a:r>
          </a:p>
          <a:p>
            <a:pPr>
              <a:lnSpc>
                <a:spcPct val="107000"/>
              </a:lnSpc>
              <a:spcBef>
                <a:spcPts val="0"/>
              </a:spcBef>
              <a:spcAft>
                <a:spcPts val="80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Arial" panose="020B0604020202020204" pitchFamily="34" charset="0"/>
              </a:rPr>
              <a:t>During </a:t>
            </a:r>
            <a:r>
              <a:rPr lang="en-US" sz="2400" dirty="0" err="1">
                <a:effectLst/>
                <a:latin typeface="Arial" panose="020B0604020202020204" pitchFamily="34" charset="0"/>
                <a:ea typeface="Calibri" panose="020F0502020204030204" pitchFamily="34" charset="0"/>
                <a:cs typeface="Arial" panose="020B0604020202020204" pitchFamily="34" charset="0"/>
              </a:rPr>
              <a:t>deacclimation</a:t>
            </a:r>
            <a:r>
              <a:rPr lang="en-US" sz="2400" dirty="0">
                <a:effectLst/>
                <a:latin typeface="Arial" panose="020B0604020202020204" pitchFamily="34" charset="0"/>
                <a:ea typeface="Calibri" panose="020F0502020204030204" pitchFamily="34" charset="0"/>
                <a:cs typeface="Arial" panose="020B0604020202020204" pitchFamily="34" charset="0"/>
              </a:rPr>
              <a:t>, the bonsai’s cells and tissues are </a:t>
            </a:r>
            <a:r>
              <a:rPr lang="en-US" sz="2400" u="sng" dirty="0">
                <a:effectLst/>
                <a:latin typeface="Arial" panose="020B0604020202020204" pitchFamily="34" charset="0"/>
                <a:ea typeface="Calibri" panose="020F0502020204030204" pitchFamily="34" charset="0"/>
                <a:cs typeface="Arial" panose="020B0604020202020204" pitchFamily="34" charset="0"/>
              </a:rPr>
              <a:t>rehydrated</a:t>
            </a:r>
            <a:r>
              <a:rPr lang="en-US" sz="2400" dirty="0">
                <a:effectLst/>
                <a:latin typeface="Arial" panose="020B0604020202020204" pitchFamily="34" charset="0"/>
                <a:ea typeface="Calibri" panose="020F0502020204030204" pitchFamily="34" charset="0"/>
                <a:cs typeface="Arial" panose="020B0604020202020204" pitchFamily="34" charset="0"/>
              </a:rPr>
              <a:t>.  If cold weather returns, this </a:t>
            </a:r>
            <a:r>
              <a:rPr lang="en-US" sz="2400" u="sng" dirty="0">
                <a:effectLst/>
                <a:latin typeface="Arial" panose="020B0604020202020204" pitchFamily="34" charset="0"/>
                <a:ea typeface="Calibri" panose="020F0502020204030204" pitchFamily="34" charset="0"/>
                <a:cs typeface="Arial" panose="020B0604020202020204" pitchFamily="34" charset="0"/>
              </a:rPr>
              <a:t>high-water content </a:t>
            </a:r>
            <a:r>
              <a:rPr lang="en-US" sz="2400" dirty="0">
                <a:effectLst/>
                <a:latin typeface="Arial" panose="020B0604020202020204" pitchFamily="34" charset="0"/>
                <a:ea typeface="Calibri" panose="020F0502020204030204" pitchFamily="34" charset="0"/>
                <a:cs typeface="Arial" panose="020B0604020202020204" pitchFamily="34" charset="0"/>
              </a:rPr>
              <a:t>may result in severe damage due to </a:t>
            </a:r>
            <a:r>
              <a:rPr lang="en-US" sz="2400" u="sng" dirty="0">
                <a:effectLst/>
                <a:latin typeface="Arial" panose="020B0604020202020204" pitchFamily="34" charset="0"/>
                <a:ea typeface="Calibri" panose="020F0502020204030204" pitchFamily="34" charset="0"/>
                <a:cs typeface="Arial" panose="020B0604020202020204" pitchFamily="34" charset="0"/>
              </a:rPr>
              <a:t>ice formation </a:t>
            </a:r>
            <a:r>
              <a:rPr lang="en-US" sz="2400" dirty="0">
                <a:effectLst/>
                <a:latin typeface="Arial" panose="020B0604020202020204" pitchFamily="34" charset="0"/>
                <a:ea typeface="Calibri" panose="020F0502020204030204" pitchFamily="34" charset="0"/>
                <a:cs typeface="Arial" panose="020B0604020202020204" pitchFamily="34" charset="0"/>
              </a:rPr>
              <a:t>within the bonsai’s cells and tissues. </a:t>
            </a:r>
          </a:p>
          <a:p>
            <a:pPr>
              <a:lnSpc>
                <a:spcPct val="107000"/>
              </a:lnSpc>
              <a:spcBef>
                <a:spcPts val="0"/>
              </a:spcBef>
              <a:spcAft>
                <a:spcPts val="80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986339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7CCF-2F34-47D5-81CD-99F85923492E}"/>
              </a:ext>
            </a:extLst>
          </p:cNvPr>
          <p:cNvSpPr>
            <a:spLocks noGrp="1"/>
          </p:cNvSpPr>
          <p:nvPr>
            <p:ph type="title"/>
          </p:nvPr>
        </p:nvSpPr>
        <p:spPr/>
        <p:txBody>
          <a:bodyPr/>
          <a:lstStyle/>
          <a:p>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Deacclimation</a:t>
            </a:r>
            <a:r>
              <a:rPr lang="en-US" sz="4400" b="1" dirty="0">
                <a:effectLst/>
                <a:latin typeface="Arial" panose="020B0604020202020204" pitchFamily="34" charset="0"/>
                <a:ea typeface="Calibri" panose="020F0502020204030204" pitchFamily="34" charset="0"/>
                <a:cs typeface="Arial" panose="020B0604020202020204" pitchFamily="34" charset="0"/>
              </a:rPr>
              <a:t>: Most Dangerous </a:t>
            </a:r>
            <a:br>
              <a:rPr lang="en-US" sz="4400" b="1" dirty="0">
                <a:effectLst/>
                <a:latin typeface="Arial" panose="020B0604020202020204" pitchFamily="34" charset="0"/>
                <a:ea typeface="Calibri" panose="020F0502020204030204" pitchFamily="34" charset="0"/>
                <a:cs typeface="Arial" panose="020B0604020202020204" pitchFamily="34" charset="0"/>
              </a:rPr>
            </a:br>
            <a:r>
              <a:rPr lang="en-US" sz="4400" b="1" dirty="0">
                <a:effectLst/>
                <a:latin typeface="Arial" panose="020B0604020202020204" pitchFamily="34" charset="0"/>
                <a:ea typeface="Calibri" panose="020F0502020204030204" pitchFamily="34" charset="0"/>
                <a:cs typeface="Arial" panose="020B0604020202020204" pitchFamily="34" charset="0"/>
              </a:rPr>
              <a:t>               Time of the Year?</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004837B-0F88-4548-9D83-3F149A412556}"/>
              </a:ext>
            </a:extLst>
          </p:cNvPr>
          <p:cNvSpPr>
            <a:spLocks noGrp="1"/>
          </p:cNvSpPr>
          <p:nvPr>
            <p:ph idx="1"/>
          </p:nvPr>
        </p:nvSpPr>
        <p:spPr>
          <a:xfrm>
            <a:off x="838200" y="1690688"/>
            <a:ext cx="10515600" cy="4486275"/>
          </a:xfrm>
        </p:spPr>
        <p:txBody>
          <a:bodyPr>
            <a:normAutofit fontScale="25000" lnSpcReduction="20000"/>
          </a:bodyPr>
          <a:lstStyle/>
          <a:p>
            <a:pPr>
              <a:lnSpc>
                <a:spcPct val="107000"/>
              </a:lnSpc>
              <a:spcBef>
                <a:spcPts val="0"/>
              </a:spcBef>
              <a:spcAft>
                <a:spcPts val="800"/>
              </a:spcAft>
            </a:pPr>
            <a:r>
              <a:rPr lang="en-US" sz="9600" b="1" dirty="0">
                <a:solidFill>
                  <a:srgbClr val="000000"/>
                </a:solidFill>
                <a:latin typeface="Arial" panose="020B0604020202020204" pitchFamily="34" charset="0"/>
                <a:ea typeface="Calibri" panose="020F0502020204030204" pitchFamily="34" charset="0"/>
                <a:cs typeface="Arial" panose="020B0604020202020204" pitchFamily="34" charset="0"/>
              </a:rPr>
              <a:t>April 25 </a:t>
            </a:r>
            <a:r>
              <a:rPr lang="en-US" sz="9600" dirty="0">
                <a:solidFill>
                  <a:srgbClr val="000000"/>
                </a:solidFill>
                <a:latin typeface="Arial" panose="020B0604020202020204" pitchFamily="34" charset="0"/>
                <a:ea typeface="Calibri" panose="020F0502020204030204" pitchFamily="34" charset="0"/>
                <a:cs typeface="Arial" panose="020B0604020202020204" pitchFamily="34" charset="0"/>
              </a:rPr>
              <a:t>is supposed to be the </a:t>
            </a:r>
            <a:r>
              <a:rPr lang="en-US" sz="9600" u="sng" dirty="0">
                <a:solidFill>
                  <a:srgbClr val="000000"/>
                </a:solidFill>
                <a:latin typeface="Arial" panose="020B0604020202020204" pitchFamily="34" charset="0"/>
                <a:ea typeface="Calibri" panose="020F0502020204030204" pitchFamily="34" charset="0"/>
                <a:cs typeface="Arial" panose="020B0604020202020204" pitchFamily="34" charset="0"/>
              </a:rPr>
              <a:t>last expected frost date</a:t>
            </a:r>
            <a:r>
              <a:rPr lang="en-US" sz="9600" dirty="0">
                <a:solidFill>
                  <a:srgbClr val="000000"/>
                </a:solidFill>
                <a:latin typeface="Arial" panose="020B0604020202020204" pitchFamily="34" charset="0"/>
                <a:ea typeface="Calibri" panose="020F0502020204030204" pitchFamily="34" charset="0"/>
                <a:cs typeface="Arial" panose="020B0604020202020204" pitchFamily="34" charset="0"/>
              </a:rPr>
              <a:t> in our area.</a:t>
            </a:r>
          </a:p>
          <a:p>
            <a:pPr>
              <a:lnSpc>
                <a:spcPct val="107000"/>
              </a:lnSpc>
              <a:spcBef>
                <a:spcPts val="0"/>
              </a:spcBef>
              <a:spcAft>
                <a:spcPts val="800"/>
              </a:spcAft>
            </a:pPr>
            <a:endParaRPr lang="en-US" sz="9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9600" dirty="0">
                <a:solidFill>
                  <a:srgbClr val="000000"/>
                </a:solidFill>
                <a:latin typeface="Arial" panose="020B0604020202020204" pitchFamily="34" charset="0"/>
                <a:ea typeface="Calibri" panose="020F0502020204030204" pitchFamily="34" charset="0"/>
                <a:cs typeface="Arial" panose="020B0604020202020204" pitchFamily="34" charset="0"/>
              </a:rPr>
              <a:t>But, d</a:t>
            </a:r>
            <a:r>
              <a:rPr lang="en-US" sz="9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ue to </a:t>
            </a:r>
            <a:r>
              <a:rPr lang="en-US" sz="9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climate change</a:t>
            </a:r>
            <a:r>
              <a:rPr lang="en-US" sz="9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we are having </a:t>
            </a:r>
            <a:r>
              <a:rPr lang="en-US" sz="96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more erratic temperature fluctuations</a:t>
            </a:r>
            <a:r>
              <a:rPr lang="en-US" sz="9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which could render </a:t>
            </a:r>
            <a:r>
              <a:rPr lang="en-US" sz="9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deacclimated</a:t>
            </a:r>
            <a:r>
              <a:rPr lang="en-US" sz="9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bonsai more vulnerable to freeze-damage. </a:t>
            </a:r>
          </a:p>
          <a:p>
            <a:pPr marL="0" indent="0">
              <a:lnSpc>
                <a:spcPct val="107000"/>
              </a:lnSpc>
              <a:spcBef>
                <a:spcPts val="0"/>
              </a:spcBef>
              <a:spcAft>
                <a:spcPts val="800"/>
              </a:spcAft>
              <a:buNone/>
            </a:pPr>
            <a:endParaRPr lang="en-US" sz="9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9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During many springs this century, we have had devastating killer-frosts across North America.</a:t>
            </a:r>
            <a:r>
              <a:rPr lang="en-US" sz="9600" b="0" i="0" dirty="0">
                <a:solidFill>
                  <a:srgbClr val="000000"/>
                </a:solidFill>
                <a:effectLst/>
                <a:latin typeface="Arial" panose="020B0604020202020204" pitchFamily="34" charset="0"/>
                <a:cs typeface="Arial" panose="020B0604020202020204" pitchFamily="34" charset="0"/>
              </a:rPr>
              <a:t> </a:t>
            </a:r>
          </a:p>
          <a:p>
            <a:pPr>
              <a:lnSpc>
                <a:spcPct val="107000"/>
              </a:lnSpc>
              <a:spcBef>
                <a:spcPts val="0"/>
              </a:spcBef>
              <a:spcAft>
                <a:spcPts val="800"/>
              </a:spcAft>
            </a:pPr>
            <a:endParaRPr lang="en-US" sz="9600" b="0" i="0" dirty="0">
              <a:solidFill>
                <a:srgbClr val="000000"/>
              </a:solidFill>
              <a:effectLst/>
              <a:latin typeface="Arial" panose="020B0604020202020204" pitchFamily="34" charset="0"/>
              <a:cs typeface="Arial" panose="020B0604020202020204" pitchFamily="34" charset="0"/>
            </a:endParaRPr>
          </a:p>
          <a:p>
            <a:pPr>
              <a:lnSpc>
                <a:spcPct val="107000"/>
              </a:lnSpc>
              <a:spcBef>
                <a:spcPts val="0"/>
              </a:spcBef>
              <a:spcAft>
                <a:spcPts val="800"/>
              </a:spcAft>
            </a:pPr>
            <a:r>
              <a:rPr lang="en-US" sz="9600" b="0" dirty="0">
                <a:solidFill>
                  <a:srgbClr val="484848"/>
                </a:solidFill>
                <a:effectLst/>
                <a:latin typeface="Arial" panose="020B0604020202020204" pitchFamily="34" charset="0"/>
                <a:cs typeface="Arial" panose="020B0604020202020204" pitchFamily="34" charset="0"/>
              </a:rPr>
              <a:t>So we </a:t>
            </a:r>
            <a:r>
              <a:rPr lang="en-US" sz="9600" b="0" u="sng" dirty="0">
                <a:solidFill>
                  <a:srgbClr val="484848"/>
                </a:solidFill>
                <a:effectLst/>
                <a:latin typeface="Arial" panose="020B0604020202020204" pitchFamily="34" charset="0"/>
                <a:cs typeface="Arial" panose="020B0604020202020204" pitchFamily="34" charset="0"/>
              </a:rPr>
              <a:t>must be very careful </a:t>
            </a:r>
            <a:r>
              <a:rPr lang="en-US" sz="9600" b="0" dirty="0">
                <a:solidFill>
                  <a:srgbClr val="484848"/>
                </a:solidFill>
                <a:effectLst/>
                <a:latin typeface="Arial" panose="020B0604020202020204" pitchFamily="34" charset="0"/>
                <a:cs typeface="Arial" panose="020B0604020202020204" pitchFamily="34" charset="0"/>
              </a:rPr>
              <a:t>in the spring, when bonsai are losing their hardiness and beginning to grow</a:t>
            </a:r>
            <a:r>
              <a:rPr lang="en-US" sz="9600" b="0" i="1" dirty="0">
                <a:solidFill>
                  <a:srgbClr val="484848"/>
                </a:solidFill>
                <a:effectLst/>
                <a:latin typeface="Arial" panose="020B0604020202020204" pitchFamily="34" charset="0"/>
                <a:cs typeface="Arial" panose="020B0604020202020204" pitchFamily="34" charset="0"/>
              </a:rPr>
              <a:t>.</a:t>
            </a:r>
            <a:r>
              <a:rPr lang="en-US" sz="9600" b="0" i="0" dirty="0">
                <a:solidFill>
                  <a:srgbClr val="484848"/>
                </a:solidFill>
                <a:effectLst/>
                <a:latin typeface="Arial" panose="020B0604020202020204" pitchFamily="34" charset="0"/>
                <a:cs typeface="Arial" panose="020B0604020202020204" pitchFamily="34" charset="0"/>
              </a:rPr>
              <a:t> Even very hardy bonsai can be damaged by cold. </a:t>
            </a:r>
            <a:r>
              <a:rPr lang="en-US" sz="9600" b="0" i="0" u="sng" dirty="0">
                <a:solidFill>
                  <a:srgbClr val="484848"/>
                </a:solidFill>
                <a:effectLst/>
                <a:latin typeface="Arial" panose="020B0604020202020204" pitchFamily="34" charset="0"/>
                <a:cs typeface="Arial" panose="020B0604020202020204" pitchFamily="34" charset="0"/>
              </a:rPr>
              <a:t>Such cold damage is irreversible.</a:t>
            </a:r>
          </a:p>
          <a:p>
            <a:pPr marL="0" marR="0" indent="0">
              <a:lnSpc>
                <a:spcPct val="107000"/>
              </a:lnSpc>
              <a:spcBef>
                <a:spcPts val="0"/>
              </a:spcBef>
              <a:spcAft>
                <a:spcPts val="800"/>
              </a:spcAft>
              <a:buNone/>
            </a:pPr>
            <a:endParaRPr lang="en-US" sz="6000" b="0" i="0" dirty="0">
              <a:solidFill>
                <a:srgbClr val="000000"/>
              </a:solidFill>
              <a:effectLst/>
              <a:latin typeface="Arial" panose="020B0604020202020204" pitchFamily="34" charset="0"/>
              <a:cs typeface="Arial" panose="020B0604020202020204" pitchFamily="34" charset="0"/>
            </a:endParaRPr>
          </a:p>
          <a:p>
            <a:pPr marL="0" indent="0">
              <a:lnSpc>
                <a:spcPct val="107000"/>
              </a:lnSpc>
              <a:spcBef>
                <a:spcPts val="0"/>
              </a:spcBef>
              <a:spcAft>
                <a:spcPts val="800"/>
              </a:spcAft>
              <a:buNone/>
            </a:pPr>
            <a:endParaRPr lang="en-US" sz="2500" dirty="0">
              <a:latin typeface="Arial" panose="020B0604020202020204" pitchFamily="34" charset="0"/>
              <a:ea typeface="Calibri" panose="020F0502020204030204" pitchFamily="34" charset="0"/>
              <a:cs typeface="Arial" panose="020B0604020202020204" pitchFamily="34" charset="0"/>
            </a:endParaRPr>
          </a:p>
          <a:p>
            <a:pPr marL="457200" lvl="1" indent="0">
              <a:lnSpc>
                <a:spcPct val="107000"/>
              </a:lnSpc>
              <a:spcBef>
                <a:spcPts val="0"/>
              </a:spcBef>
              <a:spcAft>
                <a:spcPts val="800"/>
              </a:spcAft>
              <a:buNone/>
            </a:pPr>
            <a:endParaRPr lang="en-US" sz="2100" dirty="0">
              <a:solidFill>
                <a:srgbClr val="000000"/>
              </a:solidFill>
              <a:latin typeface="Arial" panose="020B0604020202020204" pitchFamily="34" charset="0"/>
              <a:cs typeface="Arial" panose="020B0604020202020204" pitchFamily="34" charset="0"/>
            </a:endParaRPr>
          </a:p>
          <a:p>
            <a:pPr marL="457200" lvl="1" indent="0">
              <a:lnSpc>
                <a:spcPct val="107000"/>
              </a:lnSpc>
              <a:spcBef>
                <a:spcPts val="0"/>
              </a:spcBef>
              <a:spcAft>
                <a:spcPts val="800"/>
              </a:spcAft>
              <a:buNone/>
            </a:pPr>
            <a:endParaRPr lang="en-US" sz="2100" dirty="0">
              <a:solidFill>
                <a:srgbClr val="000000"/>
              </a:solidFill>
              <a:latin typeface="Arial" panose="020B0604020202020204" pitchFamily="34" charset="0"/>
              <a:cs typeface="Arial" panose="020B0604020202020204" pitchFamily="34" charset="0"/>
            </a:endParaRPr>
          </a:p>
          <a:p>
            <a:pPr marL="0" indent="0">
              <a:lnSpc>
                <a:spcPct val="107000"/>
              </a:lnSpc>
              <a:spcBef>
                <a:spcPts val="0"/>
              </a:spcBef>
              <a:spcAft>
                <a:spcPts val="800"/>
              </a:spcAft>
              <a:buNone/>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51647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D915-0299-4566-B6E0-36F7D4677529}"/>
              </a:ext>
            </a:extLst>
          </p:cNvPr>
          <p:cNvSpPr>
            <a:spLocks noGrp="1"/>
          </p:cNvSpPr>
          <p:nvPr>
            <p:ph type="title"/>
          </p:nvPr>
        </p:nvSpPr>
        <p:spPr/>
        <p:txBody>
          <a:bodyPr>
            <a:normAutofit fontScale="90000"/>
          </a:bodyPr>
          <a:lstStyle/>
          <a:p>
            <a:r>
              <a:rPr lang="en-US" sz="6600" b="1" dirty="0">
                <a:latin typeface="Arial" panose="020B0604020202020204" pitchFamily="34" charset="0"/>
                <a:cs typeface="Arial" panose="020B0604020202020204" pitchFamily="34" charset="0"/>
              </a:rPr>
              <a:t>		</a:t>
            </a:r>
            <a:r>
              <a:rPr lang="en-US" sz="6600" b="1">
                <a:latin typeface="Arial" panose="020B0604020202020204" pitchFamily="34" charset="0"/>
                <a:cs typeface="Arial" panose="020B0604020202020204" pitchFamily="34" charset="0"/>
              </a:rPr>
              <a:t>	</a:t>
            </a:r>
            <a:br>
              <a:rPr lang="en-US" sz="6600" b="1">
                <a:latin typeface="Arial" panose="020B0604020202020204" pitchFamily="34" charset="0"/>
                <a:cs typeface="Arial" panose="020B0604020202020204" pitchFamily="34" charset="0"/>
              </a:rPr>
            </a:br>
            <a:br>
              <a:rPr lang="en-US" sz="6600" b="1">
                <a:latin typeface="Arial" panose="020B0604020202020204" pitchFamily="34" charset="0"/>
                <a:cs typeface="Arial" panose="020B0604020202020204" pitchFamily="34" charset="0"/>
              </a:rPr>
            </a:br>
            <a:r>
              <a:rPr lang="en-US" sz="6600" b="1">
                <a:latin typeface="Arial" panose="020B0604020202020204" pitchFamily="34" charset="0"/>
                <a:cs typeface="Arial" panose="020B0604020202020204" pitchFamily="34" charset="0"/>
              </a:rPr>
              <a:t>			THANK </a:t>
            </a:r>
            <a:r>
              <a:rPr lang="en-US" sz="6600" b="1" dirty="0">
                <a:latin typeface="Arial" panose="020B0604020202020204" pitchFamily="34" charset="0"/>
                <a:cs typeface="Arial" panose="020B0604020202020204" pitchFamily="34" charset="0"/>
              </a:rPr>
              <a:t>YOU!</a:t>
            </a:r>
          </a:p>
        </p:txBody>
      </p:sp>
      <p:sp>
        <p:nvSpPr>
          <p:cNvPr id="3" name="Content Placeholder 2">
            <a:extLst>
              <a:ext uri="{FF2B5EF4-FFF2-40B4-BE49-F238E27FC236}">
                <a16:creationId xmlns:a16="http://schemas.microsoft.com/office/drawing/2014/main" id="{F98FEAE0-2453-4200-A018-7B4C02B8A21B}"/>
              </a:ext>
            </a:extLst>
          </p:cNvPr>
          <p:cNvSpPr>
            <a:spLocks noGrp="1"/>
          </p:cNvSpPr>
          <p:nvPr>
            <p:ph idx="1"/>
          </p:nvPr>
        </p:nvSpPr>
        <p:spPr/>
        <p:txBody>
          <a:bodyPr/>
          <a:lstStyle/>
          <a:p>
            <a:endParaRPr lang="en-US" dirty="0"/>
          </a:p>
          <a:p>
            <a:pPr marL="0" indent="0">
              <a:buNone/>
            </a:pPr>
            <a:r>
              <a:rPr lang="en-US" sz="6000" dirty="0">
                <a:latin typeface="Arial" panose="020B0604020202020204" pitchFamily="34" charset="0"/>
                <a:cs typeface="Arial" panose="020B0604020202020204" pitchFamily="34" charset="0"/>
              </a:rPr>
              <a:t>    </a:t>
            </a:r>
          </a:p>
          <a:p>
            <a:pPr marL="0" indent="0">
              <a:buNone/>
            </a:pPr>
            <a:r>
              <a:rPr lang="en-US" sz="6000" dirty="0">
                <a:latin typeface="Arial" panose="020B0604020202020204" pitchFamily="34" charset="0"/>
                <a:cs typeface="Arial" panose="020B0604020202020204" pitchFamily="34" charset="0"/>
              </a:rPr>
              <a:t>     And Good Luck with Your    			Bonsai in 2021!</a:t>
            </a:r>
          </a:p>
        </p:txBody>
      </p:sp>
    </p:spTree>
    <p:extLst>
      <p:ext uri="{BB962C8B-B14F-4D97-AF65-F5344CB8AC3E}">
        <p14:creationId xmlns:p14="http://schemas.microsoft.com/office/powerpoint/2010/main" val="449927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F4BE9-49D3-4912-8DE9-3E96C9FD3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4268" y="0"/>
            <a:ext cx="4843463" cy="6858000"/>
          </a:xfrm>
          <a:prstGeom prst="rect">
            <a:avLst/>
          </a:prstGeom>
        </p:spPr>
      </p:pic>
    </p:spTree>
    <p:extLst>
      <p:ext uri="{BB962C8B-B14F-4D97-AF65-F5344CB8AC3E}">
        <p14:creationId xmlns:p14="http://schemas.microsoft.com/office/powerpoint/2010/main" val="18582663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B4ED05-99B2-43E3-9AD9-0854DC792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058" y="0"/>
            <a:ext cx="4789884" cy="6858000"/>
          </a:xfrm>
          <a:prstGeom prst="rect">
            <a:avLst/>
          </a:prstGeom>
        </p:spPr>
      </p:pic>
    </p:spTree>
    <p:extLst>
      <p:ext uri="{BB962C8B-B14F-4D97-AF65-F5344CB8AC3E}">
        <p14:creationId xmlns:p14="http://schemas.microsoft.com/office/powerpoint/2010/main" val="17914544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037748-F8C4-4A0F-BA2C-4B747373B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3167" y="0"/>
            <a:ext cx="5325666" cy="6858000"/>
          </a:xfrm>
          <a:prstGeom prst="rect">
            <a:avLst/>
          </a:prstGeom>
        </p:spPr>
      </p:pic>
    </p:spTree>
    <p:extLst>
      <p:ext uri="{BB962C8B-B14F-4D97-AF65-F5344CB8AC3E}">
        <p14:creationId xmlns:p14="http://schemas.microsoft.com/office/powerpoint/2010/main" val="3571491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0CF25-067F-457A-B3AB-038332CB79D8}"/>
              </a:ext>
            </a:extLst>
          </p:cNvPr>
          <p:cNvSpPr>
            <a:spLocks noGrp="1"/>
          </p:cNvSpPr>
          <p:nvPr>
            <p:ph type="title"/>
          </p:nvPr>
        </p:nvSpPr>
        <p:spPr/>
        <p:txBody>
          <a:bodyPr/>
          <a:lstStyle/>
          <a:p>
            <a:r>
              <a:rPr lang="en-US" sz="4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Tropical Bonsai in Winter</a:t>
            </a:r>
            <a:endParaRPr lang="en-US" dirty="0"/>
          </a:p>
        </p:txBody>
      </p:sp>
      <p:sp>
        <p:nvSpPr>
          <p:cNvPr id="4" name="Content Placeholder 3">
            <a:extLst>
              <a:ext uri="{FF2B5EF4-FFF2-40B4-BE49-F238E27FC236}">
                <a16:creationId xmlns:a16="http://schemas.microsoft.com/office/drawing/2014/main" id="{3DFE31F4-501F-4255-9C9A-350674776256}"/>
              </a:ext>
            </a:extLst>
          </p:cNvPr>
          <p:cNvSpPr>
            <a:spLocks noGrp="1"/>
          </p:cNvSpPr>
          <p:nvPr>
            <p:ph sz="half" idx="2"/>
          </p:nvPr>
        </p:nvSpPr>
        <p:spPr/>
        <p:txBody>
          <a:bodyPr>
            <a:normAutofit fontScale="85000" lnSpcReduction="20000"/>
          </a:bodyPr>
          <a:lstStyle/>
          <a:p>
            <a:pPr marL="0" indent="0">
              <a:buNone/>
            </a:pPr>
            <a:endParaRPr lang="en-US" b="1" dirty="0"/>
          </a:p>
          <a:p>
            <a:pPr marL="0" indent="0">
              <a:buNone/>
            </a:pPr>
            <a:r>
              <a:rPr lang="en-US" b="1" dirty="0">
                <a:latin typeface="Arial" panose="020B0604020202020204" pitchFamily="34" charset="0"/>
                <a:cs typeface="Arial" panose="020B0604020202020204" pitchFamily="34" charset="0"/>
              </a:rPr>
              <a:t>Ficus </a:t>
            </a:r>
            <a:r>
              <a:rPr lang="en-US" b="1" dirty="0" err="1">
                <a:latin typeface="Arial" panose="020B0604020202020204" pitchFamily="34" charset="0"/>
                <a:cs typeface="Arial" panose="020B0604020202020204" pitchFamily="34" charset="0"/>
              </a:rPr>
              <a:t>Nerifolia</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front of south-facing window.</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Elevated in  black plastic tub used for mixing cement. Makes it easy to water and fertilize.</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Fertilizing starts in January at half strength.</a:t>
            </a:r>
          </a:p>
          <a:p>
            <a:pPr marL="0" indent="0">
              <a:buNone/>
            </a:pPr>
            <a:endParaRPr lang="en-US" sz="17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(Courtesy of Jim Hughes, former Curator of the National Bonsai &amp; Penjing Museum and currently.  Chairman of the National Bonsai Foundation.)</a:t>
            </a:r>
          </a:p>
          <a:p>
            <a:endParaRPr lang="en-US" dirty="0"/>
          </a:p>
        </p:txBody>
      </p:sp>
      <p:pic>
        <p:nvPicPr>
          <p:cNvPr id="5" name="Picture Placeholder 13">
            <a:extLst>
              <a:ext uri="{FF2B5EF4-FFF2-40B4-BE49-F238E27FC236}">
                <a16:creationId xmlns:a16="http://schemas.microsoft.com/office/drawing/2014/main" id="{B5963D3B-496D-42D1-8AD3-89664F2E5FC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18851" b="18851"/>
          <a:stretch>
            <a:fillRect/>
          </a:stretch>
        </p:blipFill>
        <p:spPr>
          <a:xfrm>
            <a:off x="838200" y="1955556"/>
            <a:ext cx="5181600" cy="4091475"/>
          </a:xfrm>
        </p:spPr>
      </p:pic>
    </p:spTree>
    <p:extLst>
      <p:ext uri="{BB962C8B-B14F-4D97-AF65-F5344CB8AC3E}">
        <p14:creationId xmlns:p14="http://schemas.microsoft.com/office/powerpoint/2010/main" val="2721080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026C-BB0C-4A0A-BD03-6346C40B7A08}"/>
              </a:ext>
            </a:extLst>
          </p:cNvPr>
          <p:cNvSpPr>
            <a:spLocks noGrp="1"/>
          </p:cNvSpPr>
          <p:nvPr>
            <p:ph type="title"/>
          </p:nvPr>
        </p:nvSpPr>
        <p:spPr/>
        <p:txBody>
          <a:bodyPr/>
          <a:lstStyle/>
          <a:p>
            <a:r>
              <a:rPr lang="en-US" sz="4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Tropical Bonsai in Winter</a:t>
            </a:r>
            <a:endParaRPr lang="en-US" dirty="0"/>
          </a:p>
        </p:txBody>
      </p:sp>
      <p:pic>
        <p:nvPicPr>
          <p:cNvPr id="2050" name="Picture 2">
            <a:extLst>
              <a:ext uri="{FF2B5EF4-FFF2-40B4-BE49-F238E27FC236}">
                <a16:creationId xmlns:a16="http://schemas.microsoft.com/office/drawing/2014/main" id="{2DF292CC-FAE6-4335-B273-402188F9995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25225" y="1690688"/>
            <a:ext cx="6328576" cy="425370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957384D5-3401-4597-B5FC-8915D0B3E0DA}"/>
              </a:ext>
            </a:extLst>
          </p:cNvPr>
          <p:cNvSpPr>
            <a:spLocks noGrp="1"/>
          </p:cNvSpPr>
          <p:nvPr>
            <p:ph sz="half" idx="1"/>
          </p:nvPr>
        </p:nvSpPr>
        <p:spPr>
          <a:xfrm>
            <a:off x="838201" y="1825625"/>
            <a:ext cx="3487310" cy="4351338"/>
          </a:xfrm>
        </p:spPr>
        <p:txBody>
          <a:bodyPr/>
          <a:lstStyle/>
          <a:p>
            <a:pPr marL="0" indent="0">
              <a:buNone/>
            </a:pPr>
            <a:endParaRPr lang="en-US" spc="40" dirty="0">
              <a:solidFill>
                <a:srgbClr val="353535"/>
              </a:solidFill>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US" spc="40" dirty="0">
              <a:solidFill>
                <a:srgbClr val="353535"/>
              </a:solidFill>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pc="40" dirty="0">
                <a:solidFill>
                  <a:srgbClr val="353535"/>
                </a:solidFill>
                <a:latin typeface="Arial" panose="020B0604020202020204" pitchFamily="34" charset="0"/>
                <a:ea typeface="Calibri" panose="020F0502020204030204" pitchFamily="34" charset="0"/>
                <a:cs typeface="Times New Roman" panose="02020603050405020304" pitchFamily="18" charset="0"/>
              </a:rPr>
              <a:t>Another option is to add </a:t>
            </a:r>
            <a:r>
              <a:rPr lang="en-US" b="1" spc="40" dirty="0">
                <a:solidFill>
                  <a:srgbClr val="353535"/>
                </a:solidFill>
                <a:effectLst/>
                <a:latin typeface="Arial" panose="020B0604020202020204" pitchFamily="34" charset="0"/>
                <a:ea typeface="Calibri" panose="020F0502020204030204" pitchFamily="34" charset="0"/>
                <a:cs typeface="Times New Roman" panose="02020603050405020304" pitchFamily="18" charset="0"/>
              </a:rPr>
              <a:t>plant lights </a:t>
            </a:r>
            <a:r>
              <a:rPr lang="en-US" spc="40" dirty="0">
                <a:solidFill>
                  <a:srgbClr val="353535"/>
                </a:solidFill>
                <a:effectLst/>
                <a:latin typeface="Arial" panose="020B0604020202020204" pitchFamily="34" charset="0"/>
                <a:ea typeface="Calibri" panose="020F0502020204030204" pitchFamily="34" charset="0"/>
                <a:cs typeface="Times New Roman" panose="02020603050405020304" pitchFamily="18" charset="0"/>
              </a:rPr>
              <a:t>directly over the bonsai.</a:t>
            </a:r>
          </a:p>
          <a:p>
            <a:endParaRPr lang="en-US" spc="40" dirty="0">
              <a:solidFill>
                <a:srgbClr val="353535"/>
              </a:solidFill>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1800" i="1" dirty="0">
                <a:solidFill>
                  <a:srgbClr val="333333"/>
                </a:solidFill>
                <a:latin typeface="Arial" panose="020B0604020202020204" pitchFamily="34" charset="0"/>
                <a:cs typeface="Arial" panose="020B0604020202020204" pitchFamily="34" charset="0"/>
              </a:rPr>
              <a:t>(Photo credit: Chicago Botanic Garden)</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88534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6C8E-581B-454F-A7C4-259AC01030E4}"/>
              </a:ext>
            </a:extLst>
          </p:cNvPr>
          <p:cNvSpPr>
            <a:spLocks noGrp="1"/>
          </p:cNvSpPr>
          <p:nvPr>
            <p:ph type="title"/>
          </p:nvPr>
        </p:nvSpPr>
        <p:spPr/>
        <p:txBody>
          <a:bodyPr/>
          <a:lstStyle/>
          <a:p>
            <a:r>
              <a:rPr lang="en-US"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Tropical Bonsai </a:t>
            </a:r>
            <a:br>
              <a:rPr lang="en-US"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3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in Winter</a:t>
            </a:r>
            <a:endParaRPr lang="en-US" dirty="0"/>
          </a:p>
        </p:txBody>
      </p:sp>
      <p:sp>
        <p:nvSpPr>
          <p:cNvPr id="4" name="Text Placeholder 3">
            <a:extLst>
              <a:ext uri="{FF2B5EF4-FFF2-40B4-BE49-F238E27FC236}">
                <a16:creationId xmlns:a16="http://schemas.microsoft.com/office/drawing/2014/main" id="{10934039-AB64-4360-8B3F-6E7C82ECA36F}"/>
              </a:ext>
            </a:extLst>
          </p:cNvPr>
          <p:cNvSpPr>
            <a:spLocks noGrp="1"/>
          </p:cNvSpPr>
          <p:nvPr>
            <p:ph type="body" sz="half" idx="2"/>
          </p:nvPr>
        </p:nvSpPr>
        <p:spPr/>
        <p:txBody>
          <a:bodyPr>
            <a:normAutofit/>
          </a:bodyPr>
          <a:lstStyle/>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Ideal Sunporch for    Tropical Bonsai!</a:t>
            </a:r>
          </a:p>
        </p:txBody>
      </p:sp>
      <p:pic>
        <p:nvPicPr>
          <p:cNvPr id="8" name="Content Placeholder 7">
            <a:extLst>
              <a:ext uri="{FF2B5EF4-FFF2-40B4-BE49-F238E27FC236}">
                <a16:creationId xmlns:a16="http://schemas.microsoft.com/office/drawing/2014/main" id="{50069EB5-5592-4CC9-BF7B-BCD1E51591C6}"/>
              </a:ext>
            </a:extLst>
          </p:cNvPr>
          <p:cNvPicPr>
            <a:picLocks noGrp="1" noChangeAspect="1"/>
          </p:cNvPicPr>
          <p:nvPr>
            <p:ph idx="1"/>
          </p:nvPr>
        </p:nvPicPr>
        <p:blipFill>
          <a:blip r:embed="rId2"/>
          <a:stretch>
            <a:fillRect/>
          </a:stretch>
        </p:blipFill>
        <p:spPr>
          <a:xfrm>
            <a:off x="4990332" y="825563"/>
            <a:ext cx="6033267" cy="5583188"/>
          </a:xfrm>
        </p:spPr>
      </p:pic>
    </p:spTree>
    <p:extLst>
      <p:ext uri="{BB962C8B-B14F-4D97-AF65-F5344CB8AC3E}">
        <p14:creationId xmlns:p14="http://schemas.microsoft.com/office/powerpoint/2010/main" val="2689240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14882</TotalTime>
  <Words>3081</Words>
  <Application>Microsoft Office PowerPoint</Application>
  <PresentationFormat>Widescreen</PresentationFormat>
  <Paragraphs>294</Paragraphs>
  <Slides>68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68</vt:i4>
      </vt:variant>
    </vt:vector>
  </HeadingPairs>
  <TitlesOfParts>
    <vt:vector size="78" baseType="lpstr">
      <vt:lpstr>Arial</vt:lpstr>
      <vt:lpstr>Arial Black</vt:lpstr>
      <vt:lpstr>Avenir Next W01</vt:lpstr>
      <vt:lpstr>Calibri</vt:lpstr>
      <vt:lpstr>Calibri Light</vt:lpstr>
      <vt:lpstr>Crimson Text</vt:lpstr>
      <vt:lpstr>Lucida Grande</vt:lpstr>
      <vt:lpstr>Times New Roman</vt:lpstr>
      <vt:lpstr>Wingdings</vt:lpstr>
      <vt:lpstr>Office Theme</vt:lpstr>
      <vt:lpstr>BONSAI WINTER  CARE &amp; STORAGE</vt:lpstr>
      <vt:lpstr>      TROPICAL BONSAI</vt:lpstr>
      <vt:lpstr>         Tropical Bonsai in Winter</vt:lpstr>
      <vt:lpstr>          Tropical Bonsai in Winter</vt:lpstr>
      <vt:lpstr>         Tropical Bonsai in Winter</vt:lpstr>
      <vt:lpstr>         Tropical Bonsai in Winter</vt:lpstr>
      <vt:lpstr>          Tropical Bonsai in Winter</vt:lpstr>
      <vt:lpstr>          Tropical Bonsai in Winter</vt:lpstr>
      <vt:lpstr>Tropical Bonsai         in Winter</vt:lpstr>
      <vt:lpstr>   WINTER PREPARATION             Temperate Bonsai</vt:lpstr>
      <vt:lpstr>        Winter Prep -- Deciduous Trees</vt:lpstr>
      <vt:lpstr>                          Remove Old Foliage                       (Photo credi: Chris Baker, Chicago Botanic Garden Bonsai Curator) </vt:lpstr>
      <vt:lpstr>                 Remove Old Foliage (cont’d)                       (Photo credit: Chris Baker, Chicago Botanic Garden Bonsai Curator) </vt:lpstr>
      <vt:lpstr>                        Remove Moss                      (Photo credit: Chris Baker, Chicago Botanic Garden Bonsai Curator) </vt:lpstr>
      <vt:lpstr>                         Clean Base of Trunks                        (Photo credit: Chris Baker, Chicago Botanic Garden Bonsai Curator) </vt:lpstr>
      <vt:lpstr>              Use Cut Paste on Big Cuts                      (Photo credit: Chris Baker, Chicago Botanic Garden Bonsai Curator) </vt:lpstr>
      <vt:lpstr>        Winter Prep -- Evergreen Trees</vt:lpstr>
      <vt:lpstr>                Remove Old Needles on Pines                        (Photo credit: Chris Baker, Chicago Botanic Garden Bonsai Curator) </vt:lpstr>
      <vt:lpstr>                   Lime Sulfur Spray </vt:lpstr>
      <vt:lpstr>       COLD ACCLIMATION               &amp; DORMANCY</vt:lpstr>
      <vt:lpstr>       Asheville Hardiness Zone = 7a</vt:lpstr>
      <vt:lpstr>      What Does the USDA Map Mean?</vt:lpstr>
      <vt:lpstr>       Above-Ground Cold Hardiness                               Bell Curve</vt:lpstr>
      <vt:lpstr>   Cold Acclimation for Temperate Bonsai</vt:lpstr>
      <vt:lpstr>           Signs of Cold Acclimation</vt:lpstr>
      <vt:lpstr>       Cold Acclimation</vt:lpstr>
      <vt:lpstr>                        Dormancy </vt:lpstr>
      <vt:lpstr>   KILLING TEMERATURES   </vt:lpstr>
      <vt:lpstr>           Winter Goal for Bonsai Roots:              Avoid “Killing Temperatures”</vt:lpstr>
      <vt:lpstr>Fatal if within a Bonsai’s Cells</vt:lpstr>
      <vt:lpstr>  Three Stages of Freezing in a Bonsai Pot </vt:lpstr>
      <vt:lpstr>       Freezing             in a      Bonsai Pot</vt:lpstr>
      <vt:lpstr>       Freezing of Water in the Soil </vt:lpstr>
      <vt:lpstr>Freezing of Water in the Soil (cont’d)</vt:lpstr>
      <vt:lpstr>     Freezing of Inter-cellular Water</vt:lpstr>
      <vt:lpstr>     Freezing of Intra-cellular Water </vt:lpstr>
      <vt:lpstr>  Root v. Top Hardiness</vt:lpstr>
      <vt:lpstr>   Bonsai Root Kill Temperatures (F)               (Full List in Michael Hagedorn’s Bonsai Heresy, pp.87-89)     </vt:lpstr>
      <vt:lpstr>         Root Ratings Key Takeaways</vt:lpstr>
      <vt:lpstr>     WINTER PROTECTION</vt:lpstr>
      <vt:lpstr>   Bonsai Most Susceptible to Cold Damage</vt:lpstr>
      <vt:lpstr>Easiest Way to Winter-Protect Bonsai </vt:lpstr>
      <vt:lpstr>                   Raised Gravel Beds</vt:lpstr>
      <vt:lpstr>                 Winter Protection                           (Photo credit: Chris Pazoles)</vt:lpstr>
      <vt:lpstr>                Winter Protection</vt:lpstr>
      <vt:lpstr>                  Winter Protection                             </vt:lpstr>
      <vt:lpstr>Conveyer-Belt Winter Protection</vt:lpstr>
      <vt:lpstr>             Makeshift Greenhouse</vt:lpstr>
      <vt:lpstr>Instructions from NC State Extension, including materials, tools, and costs, for building</vt:lpstr>
      <vt:lpstr>      Protecting Large Hardy Bonsai</vt:lpstr>
      <vt:lpstr>         Beware of Rodent Damage</vt:lpstr>
      <vt:lpstr>Something Else to Worry About!</vt:lpstr>
      <vt:lpstr>          Protection against Rodents</vt:lpstr>
      <vt:lpstr>         NEED FOR LIGHT       IN DORMANCY</vt:lpstr>
      <vt:lpstr>      Do Bonsai Need Light in Winter?</vt:lpstr>
      <vt:lpstr>                        Krummholz Trees</vt:lpstr>
      <vt:lpstr>    Larz Anderson Bonsai Collection</vt:lpstr>
      <vt:lpstr> Larz Anderson Bonsai Collection (cont’d) </vt:lpstr>
      <vt:lpstr>        TNCA Bonsai Exhibition Garden</vt:lpstr>
      <vt:lpstr>TNCA Bonsai Exhibition Garden</vt:lpstr>
      <vt:lpstr>           Protecting Pots and Roots</vt:lpstr>
      <vt:lpstr>           During Overwintering</vt:lpstr>
      <vt:lpstr>       Deacclimation and New Growth</vt:lpstr>
      <vt:lpstr>      Deacclimation: Most Dangerous                 Time of the Year?</vt:lpstr>
      <vt:lpstr>        THANK YOU!</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Bonsai Winter Storage/Care</dc:title>
  <dc:creator>Felix Laughlin</dc:creator>
  <cp:lastModifiedBy>Jane Lovett</cp:lastModifiedBy>
  <cp:revision>166</cp:revision>
  <dcterms:created xsi:type="dcterms:W3CDTF">2021-02-08T14:51:53Z</dcterms:created>
  <dcterms:modified xsi:type="dcterms:W3CDTF">2022-11-23T21:11:42Z</dcterms:modified>
</cp:coreProperties>
</file>